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 id="2147483712" r:id="rId2"/>
  </p:sldMasterIdLst>
  <p:sldIdLst>
    <p:sldId id="295" r:id="rId3"/>
    <p:sldId id="296" r:id="rId4"/>
    <p:sldId id="297" r:id="rId5"/>
    <p:sldId id="256" r:id="rId6"/>
    <p:sldId id="283" r:id="rId7"/>
    <p:sldId id="272" r:id="rId8"/>
    <p:sldId id="275" r:id="rId9"/>
    <p:sldId id="284" r:id="rId10"/>
    <p:sldId id="276" r:id="rId11"/>
    <p:sldId id="277" r:id="rId12"/>
    <p:sldId id="282" r:id="rId13"/>
    <p:sldId id="281" r:id="rId14"/>
    <p:sldId id="290" r:id="rId15"/>
    <p:sldId id="286" r:id="rId16"/>
    <p:sldId id="291" r:id="rId17"/>
    <p:sldId id="289" r:id="rId18"/>
    <p:sldId id="287" r:id="rId19"/>
    <p:sldId id="288" r:id="rId20"/>
    <p:sldId id="278" r:id="rId21"/>
    <p:sldId id="279" r:id="rId22"/>
    <p:sldId id="280" r:id="rId23"/>
    <p:sldId id="292" r:id="rId24"/>
    <p:sldId id="293" r:id="rId25"/>
    <p:sldId id="294" r:id="rId26"/>
    <p:sldId id="274" r:id="rId27"/>
    <p:sldId id="269" r:id="rId28"/>
    <p:sldId id="268" r:id="rId29"/>
    <p:sldId id="258" r:id="rId30"/>
    <p:sldId id="29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570"/>
    <a:srgbClr val="F1F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7/22/2020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7/22/2020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7/22/2020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7/22/2020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50024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7/22/2020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3056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7/22/2020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9678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7/22/2020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26424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7/22/2020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66454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7/22/2020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20763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7/22/2020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25390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7/22/2020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288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7/22/2020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257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7/22/2020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57153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7/22/2020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7882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7/22/2020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7/22/2020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7/22/2020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7/22/2020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7/22/2020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57550744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faq.business.nj.gov/en/collections/2198378-information-for-nj-businesses-on-the-coronavirus-outbreak" TargetMode="External"/><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covid19relief.sba.gov/#/" TargetMode="External"/><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covid19.linkhealth.com/#/step/1" TargetMode="External"/><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Info@DocAdvocates.com" TargetMode="External"/><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D3D5C457-14A9-4606-8F41-64A9AD8B542E}"/>
              </a:ext>
            </a:extLst>
          </p:cNvPr>
          <p:cNvSpPr txBox="1"/>
          <p:nvPr/>
        </p:nvSpPr>
        <p:spPr>
          <a:xfrm>
            <a:off x="0" y="0"/>
            <a:ext cx="12192000" cy="1183022"/>
          </a:xfrm>
          <a:prstGeom prst="rect">
            <a:avLst/>
          </a:prstGeom>
          <a:gradFill flip="none" rotWithShape="1">
            <a:gsLst>
              <a:gs pos="33000">
                <a:schemeClr val="bg1"/>
              </a:gs>
              <a:gs pos="83000">
                <a:schemeClr val="accent1">
                  <a:lumMod val="45000"/>
                  <a:lumOff val="55000"/>
                </a:schemeClr>
              </a:gs>
              <a:gs pos="100000">
                <a:schemeClr val="accent1">
                  <a:lumMod val="30000"/>
                  <a:lumOff val="70000"/>
                </a:schemeClr>
              </a:gs>
            </a:gsLst>
            <a:lin ang="16200000" scaled="1"/>
            <a:tileRect/>
          </a:gradFill>
        </p:spPr>
        <p:txBody>
          <a:bodyPr wrap="square" rtlCol="0">
            <a:spAutoFit/>
          </a:bodyPr>
          <a:lstStyle/>
          <a:p>
            <a:endParaRPr lang="en-US" dirty="0"/>
          </a:p>
        </p:txBody>
      </p:sp>
      <p:pic>
        <p:nvPicPr>
          <p:cNvPr id="6" name="Picture 5" descr="A picture containing drawing&#10;&#10;Description automatically generated">
            <a:extLst>
              <a:ext uri="{FF2B5EF4-FFF2-40B4-BE49-F238E27FC236}">
                <a16:creationId xmlns:a16="http://schemas.microsoft.com/office/drawing/2014/main" id="{3517434B-80D4-4920-BF38-C47CB8BE9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932" y="1323727"/>
            <a:ext cx="3368969" cy="4491956"/>
          </a:xfrm>
          <a:prstGeom prst="rect">
            <a:avLst/>
          </a:prstGeom>
        </p:spPr>
      </p:pic>
      <p:pic>
        <p:nvPicPr>
          <p:cNvPr id="12" name="Picture 11" descr="A close up of a flower&#10;&#10;Description automatically generated">
            <a:extLst>
              <a:ext uri="{FF2B5EF4-FFF2-40B4-BE49-F238E27FC236}">
                <a16:creationId xmlns:a16="http://schemas.microsoft.com/office/drawing/2014/main" id="{A5CD13F7-0739-4C62-8582-CD38BFCF2520}"/>
              </a:ext>
            </a:extLst>
          </p:cNvPr>
          <p:cNvPicPr>
            <a:picLocks noChangeAspect="1"/>
          </p:cNvPicPr>
          <p:nvPr/>
        </p:nvPicPr>
        <p:blipFill rotWithShape="1">
          <a:blip r:embed="rId3">
            <a:extLst>
              <a:ext uri="{28A0092B-C50C-407E-A947-70E740481C1C}">
                <a14:useLocalDpi xmlns:a14="http://schemas.microsoft.com/office/drawing/2010/main" val="0"/>
              </a:ext>
            </a:extLst>
          </a:blip>
          <a:srcRect l="21714" r="17714"/>
          <a:stretch/>
        </p:blipFill>
        <p:spPr>
          <a:xfrm>
            <a:off x="7165681" y="2084972"/>
            <a:ext cx="2530769" cy="2345736"/>
          </a:xfrm>
          <a:prstGeom prst="rect">
            <a:avLst/>
          </a:prstGeom>
        </p:spPr>
      </p:pic>
      <p:pic>
        <p:nvPicPr>
          <p:cNvPr id="16" name="Picture 15">
            <a:extLst>
              <a:ext uri="{FF2B5EF4-FFF2-40B4-BE49-F238E27FC236}">
                <a16:creationId xmlns:a16="http://schemas.microsoft.com/office/drawing/2014/main" id="{BDDD31DB-8D74-4640-ADB3-DC5789B273EB}"/>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636" b="93506" l="7711" r="89880">
                        <a14:foregroundMark x1="7711" y1="35065" x2="7711" y2="36364"/>
                        <a14:foregroundMark x1="27470" y1="8831" x2="37108" y2="9351"/>
                        <a14:foregroundMark x1="7229" y1="50130" x2="8434" y2="67532"/>
                        <a14:foregroundMark x1="8434" y1="67532" x2="31807" y2="91429"/>
                        <a14:foregroundMark x1="31807" y1="91429" x2="32289" y2="89091"/>
                        <a14:foregroundMark x1="38313" y1="90130" x2="42892" y2="91429"/>
                        <a14:foregroundMark x1="53253" y1="93766" x2="37349" y2="93766"/>
                        <a14:foregroundMark x1="37349" y1="93766" x2="37590" y2="93766"/>
                        <a14:foregroundMark x1="82892" y1="43377" x2="79036" y2="62338"/>
                        <a14:foregroundMark x1="88916" y1="35065" x2="89398" y2="42597"/>
                        <a14:foregroundMark x1="60482" y1="5455" x2="42169" y2="3636"/>
                        <a14:foregroundMark x1="42169" y1="3636" x2="49880" y2="9351"/>
                      </a14:backgroundRemoval>
                    </a14:imgEffect>
                  </a14:imgLayer>
                </a14:imgProps>
              </a:ext>
            </a:extLst>
          </a:blip>
          <a:stretch>
            <a:fillRect/>
          </a:stretch>
        </p:blipFill>
        <p:spPr>
          <a:xfrm>
            <a:off x="8719583" y="659981"/>
            <a:ext cx="3072058" cy="2849982"/>
          </a:xfrm>
          <a:prstGeom prst="rect">
            <a:avLst/>
          </a:prstGeom>
        </p:spPr>
      </p:pic>
      <p:pic>
        <p:nvPicPr>
          <p:cNvPr id="20" name="Picture 19">
            <a:extLst>
              <a:ext uri="{FF2B5EF4-FFF2-40B4-BE49-F238E27FC236}">
                <a16:creationId xmlns:a16="http://schemas.microsoft.com/office/drawing/2014/main" id="{4B10B95E-48E4-4144-BD4B-7FF0FC42CD64}"/>
              </a:ext>
            </a:extLst>
          </p:cNvPr>
          <p:cNvPicPr>
            <a:picLocks noChangeAspect="1"/>
          </p:cNvPicPr>
          <p:nvPr/>
        </p:nvPicPr>
        <p:blipFill>
          <a:blip r:embed="rId6"/>
          <a:stretch>
            <a:fillRect/>
          </a:stretch>
        </p:blipFill>
        <p:spPr>
          <a:xfrm>
            <a:off x="6034912" y="486750"/>
            <a:ext cx="1907720" cy="1771454"/>
          </a:xfrm>
          <a:prstGeom prst="rect">
            <a:avLst/>
          </a:prstGeom>
        </p:spPr>
      </p:pic>
      <p:pic>
        <p:nvPicPr>
          <p:cNvPr id="27" name="Picture 26">
            <a:extLst>
              <a:ext uri="{FF2B5EF4-FFF2-40B4-BE49-F238E27FC236}">
                <a16:creationId xmlns:a16="http://schemas.microsoft.com/office/drawing/2014/main" id="{E37B182A-D0B7-4ED7-9722-E8DE5D590B76}"/>
              </a:ext>
            </a:extLst>
          </p:cNvPr>
          <p:cNvPicPr>
            <a:picLocks noChangeAspect="1"/>
          </p:cNvPicPr>
          <p:nvPr/>
        </p:nvPicPr>
        <p:blipFill>
          <a:blip r:embed="rId7"/>
          <a:stretch>
            <a:fillRect/>
          </a:stretch>
        </p:blipFill>
        <p:spPr>
          <a:xfrm rot="10800000">
            <a:off x="-149686" y="5691865"/>
            <a:ext cx="12192000" cy="1182624"/>
          </a:xfrm>
          <a:prstGeom prst="rect">
            <a:avLst/>
          </a:prstGeom>
        </p:spPr>
      </p:pic>
      <p:sp>
        <p:nvSpPr>
          <p:cNvPr id="28" name="TextBox 27">
            <a:extLst>
              <a:ext uri="{FF2B5EF4-FFF2-40B4-BE49-F238E27FC236}">
                <a16:creationId xmlns:a16="http://schemas.microsoft.com/office/drawing/2014/main" id="{3ADC0A59-8DA1-4CB9-9767-259AA318FFD2}"/>
              </a:ext>
            </a:extLst>
          </p:cNvPr>
          <p:cNvSpPr txBox="1"/>
          <p:nvPr/>
        </p:nvSpPr>
        <p:spPr>
          <a:xfrm>
            <a:off x="5396852" y="4621165"/>
            <a:ext cx="6645462" cy="1169551"/>
          </a:xfrm>
          <a:prstGeom prst="rect">
            <a:avLst/>
          </a:prstGeom>
          <a:noFill/>
        </p:spPr>
        <p:txBody>
          <a:bodyPr wrap="square" rtlCol="0">
            <a:spAutoFit/>
          </a:bodyPr>
          <a:lstStyle/>
          <a:p>
            <a:r>
              <a:rPr lang="en-US" sz="3000" b="1" dirty="0">
                <a:solidFill>
                  <a:srgbClr val="C00000"/>
                </a:solidFill>
                <a:latin typeface="Arial" panose="020B0604020202020204" pitchFamily="34" charset="0"/>
                <a:cs typeface="Arial" panose="020B0604020202020204" pitchFamily="34" charset="0"/>
              </a:rPr>
              <a:t>The COVID Conundrum: </a:t>
            </a:r>
          </a:p>
          <a:p>
            <a:r>
              <a:rPr lang="en-US" sz="2000" b="1" dirty="0">
                <a:solidFill>
                  <a:schemeClr val="tx1">
                    <a:lumMod val="95000"/>
                    <a:lumOff val="5000"/>
                  </a:schemeClr>
                </a:solidFill>
                <a:latin typeface="Arial" panose="020B0604020202020204" pitchFamily="34" charset="0"/>
                <a:cs typeface="Arial" panose="020B0604020202020204" pitchFamily="34" charset="0"/>
              </a:rPr>
              <a:t>Pushing Through Capably &amp; Compliantly</a:t>
            </a:r>
          </a:p>
          <a:p>
            <a:r>
              <a:rPr lang="en-US" sz="2000" i="1" dirty="0">
                <a:solidFill>
                  <a:schemeClr val="tx1">
                    <a:lumMod val="95000"/>
                    <a:lumOff val="5000"/>
                  </a:schemeClr>
                </a:solidFill>
                <a:latin typeface="Arial" panose="020B0604020202020204" pitchFamily="34" charset="0"/>
                <a:cs typeface="Arial" panose="020B0604020202020204" pitchFamily="34" charset="0"/>
              </a:rPr>
              <a:t>Nan Gallagher, JD, Esq. </a:t>
            </a:r>
            <a:r>
              <a:rPr lang="en-US" sz="2000" dirty="0">
                <a:solidFill>
                  <a:schemeClr val="tx1">
                    <a:lumMod val="95000"/>
                    <a:lumOff val="5000"/>
                  </a:schemeClr>
                </a:solidFill>
                <a:latin typeface="Arial" panose="020B0604020202020204" pitchFamily="34" charset="0"/>
                <a:cs typeface="Arial" panose="020B0604020202020204" pitchFamily="34" charset="0"/>
              </a:rPr>
              <a:t> </a:t>
            </a:r>
          </a:p>
        </p:txBody>
      </p:sp>
      <p:sp>
        <p:nvSpPr>
          <p:cNvPr id="29" name="TextBox 28">
            <a:extLst>
              <a:ext uri="{FF2B5EF4-FFF2-40B4-BE49-F238E27FC236}">
                <a16:creationId xmlns:a16="http://schemas.microsoft.com/office/drawing/2014/main" id="{4363B34C-8775-4912-ADE5-338B9A30F7D4}"/>
              </a:ext>
            </a:extLst>
          </p:cNvPr>
          <p:cNvSpPr txBox="1"/>
          <p:nvPr/>
        </p:nvSpPr>
        <p:spPr>
          <a:xfrm>
            <a:off x="593115" y="59816"/>
            <a:ext cx="5353199" cy="1200329"/>
          </a:xfrm>
          <a:prstGeom prst="rect">
            <a:avLst/>
          </a:prstGeom>
          <a:noFill/>
        </p:spPr>
        <p:txBody>
          <a:bodyPr wrap="square" rtlCol="0">
            <a:spAutoFit/>
          </a:bodyPr>
          <a:lstStyle/>
          <a:p>
            <a:r>
              <a:rPr lang="en-US" sz="7200" b="1" dirty="0">
                <a:solidFill>
                  <a:srgbClr val="C00000"/>
                </a:solidFill>
                <a:latin typeface="Arial" panose="020B0604020202020204" pitchFamily="34" charset="0"/>
                <a:cs typeface="Arial" panose="020B0604020202020204" pitchFamily="34" charset="0"/>
              </a:rPr>
              <a:t>WELCOME</a:t>
            </a:r>
          </a:p>
        </p:txBody>
      </p:sp>
    </p:spTree>
    <p:extLst>
      <p:ext uri="{BB962C8B-B14F-4D97-AF65-F5344CB8AC3E}">
        <p14:creationId xmlns:p14="http://schemas.microsoft.com/office/powerpoint/2010/main" val="3682074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6" y="1104757"/>
            <a:ext cx="6232398" cy="5954325"/>
          </a:xfrm>
        </p:spPr>
        <p:txBody>
          <a:bodyPr vert="horz" lIns="91440" tIns="45720" rIns="91440" bIns="45720" rtlCol="0" anchor="ctr">
            <a:normAutofit fontScale="90000"/>
          </a:bodyPr>
          <a:lstStyle/>
          <a:p>
            <a:pPr lvl="0"/>
            <a:br>
              <a:rPr lang="en-US" sz="2000" dirty="0">
                <a:solidFill>
                  <a:schemeClr val="accent3">
                    <a:lumMod val="75000"/>
                  </a:schemeClr>
                </a:solidFill>
                <a:latin typeface="+mn-lt"/>
                <a:cs typeface="Arial" panose="020B0604020202020204" pitchFamily="34" charset="0"/>
              </a:rPr>
            </a:br>
            <a:r>
              <a:rPr lang="en-US" sz="1800" dirty="0">
                <a:solidFill>
                  <a:schemeClr val="bg1"/>
                </a:solidFill>
                <a:latin typeface="+mn-lt"/>
              </a:rPr>
              <a:t>(8)  Manage workflow (now that elective surgeries and non-essential medical services have or will cease).</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(9) Utilize digital health tools (i.e., telehealth &amp; remote patient monitoring).</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(10) Communicate guidelines for employees.</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(11) Furlough if necessary.</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(12) Stay abreast of new care delivery flexibilities.</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(13) Prepare for exposure incidents.</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(14) Implement COVID-19 specific protocols.</a:t>
            </a:r>
            <a:br>
              <a:rPr lang="en-US" sz="2000" dirty="0">
                <a:solidFill>
                  <a:schemeClr val="bg1"/>
                </a:solidFill>
                <a:latin typeface="+mn-lt"/>
              </a:rPr>
            </a:br>
            <a:r>
              <a:rPr lang="en-US" sz="2000" dirty="0">
                <a:solidFill>
                  <a:schemeClr val="bg1"/>
                </a:solidFill>
                <a:latin typeface="+mn-lt"/>
              </a:rPr>
              <a:t>  </a:t>
            </a:r>
            <a:br>
              <a:rPr lang="en-US" sz="2000" dirty="0">
                <a:solidFill>
                  <a:schemeClr val="bg1"/>
                </a:solidFill>
                <a:latin typeface="+mn-lt"/>
              </a:rPr>
            </a:br>
            <a:br>
              <a:rPr lang="en-US" sz="2000" dirty="0">
                <a:solidFill>
                  <a:schemeClr val="bg1"/>
                </a:solidFill>
                <a:latin typeface="+mn-lt"/>
                <a:cs typeface="Arial" panose="020B0604020202020204" pitchFamily="34" charset="0"/>
              </a:rPr>
            </a:br>
            <a:br>
              <a:rPr lang="en-US" sz="2400" dirty="0">
                <a:solidFill>
                  <a:schemeClr val="accent6">
                    <a:lumMod val="50000"/>
                  </a:schemeClr>
                </a:solidFill>
                <a:latin typeface="Arial" panose="020B0604020202020204" pitchFamily="34" charset="0"/>
                <a:cs typeface="Arial" panose="020B0604020202020204" pitchFamily="34" charset="0"/>
              </a:rPr>
            </a:br>
            <a:br>
              <a:rPr lang="en-US" sz="3200" dirty="0">
                <a:solidFill>
                  <a:schemeClr val="accent6">
                    <a:lumMod val="50000"/>
                  </a:schemeClr>
                </a:solidFill>
                <a:latin typeface="Baskerville Old Face" panose="02020602080505020303" pitchFamily="18" charset="0"/>
              </a:rPr>
            </a:br>
            <a:endParaRPr lang="en-US" sz="3200" dirty="0">
              <a:solidFill>
                <a:schemeClr val="accent6">
                  <a:lumMod val="50000"/>
                </a:schemeClr>
              </a:solidFill>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The plan </a:t>
            </a:r>
            <a:r>
              <a:rPr lang="en-US" sz="2400" dirty="0">
                <a:solidFill>
                  <a:schemeClr val="tx1"/>
                </a:solidFill>
                <a:latin typeface="Arial" panose="020B0604020202020204" pitchFamily="34" charset="0"/>
                <a:cs typeface="Arial" panose="020B0604020202020204" pitchFamily="34" charset="0"/>
              </a:rPr>
              <a:t>(continued …)</a:t>
            </a:r>
          </a:p>
        </p:txBody>
      </p:sp>
    </p:spTree>
    <p:extLst>
      <p:ext uri="{BB962C8B-B14F-4D97-AF65-F5344CB8AC3E}">
        <p14:creationId xmlns:p14="http://schemas.microsoft.com/office/powerpoint/2010/main" val="1071378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6" y="1195115"/>
            <a:ext cx="6232398" cy="6238170"/>
          </a:xfrm>
        </p:spPr>
        <p:txBody>
          <a:bodyPr vert="horz" lIns="91440" tIns="45720" rIns="91440" bIns="45720" rtlCol="0" anchor="ctr">
            <a:normAutofit/>
          </a:bodyPr>
          <a:lstStyle/>
          <a:p>
            <a:pPr lvl="0"/>
            <a:r>
              <a:rPr lang="en-US" sz="1600" b="1" dirty="0">
                <a:solidFill>
                  <a:schemeClr val="bg1"/>
                </a:solidFill>
                <a:latin typeface="+mn-lt"/>
              </a:rPr>
              <a:t>New Jersey Economic Development Authority (NJEDA) </a:t>
            </a:r>
            <a:r>
              <a:rPr lang="en-US" sz="1600" dirty="0">
                <a:solidFill>
                  <a:schemeClr val="bg1"/>
                </a:solidFill>
                <a:latin typeface="+mn-lt"/>
              </a:rPr>
              <a:t>offers loans and grants to small businesses.</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NJEDA grants limited to $5,000 and medical practices / physicians may not be eligible.</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NJEDA loans require personal guarantees and collateral.  </a:t>
            </a:r>
            <a:br>
              <a:rPr lang="en-US" sz="1600" dirty="0">
                <a:solidFill>
                  <a:schemeClr val="bg1"/>
                </a:solidFill>
                <a:latin typeface="+mn-lt"/>
              </a:rPr>
            </a:br>
            <a:br>
              <a:rPr lang="en-US" sz="1600" dirty="0">
                <a:solidFill>
                  <a:schemeClr val="bg1"/>
                </a:solidFill>
                <a:latin typeface="+mn-lt"/>
              </a:rPr>
            </a:br>
            <a:r>
              <a:rPr lang="en-US" sz="1600" dirty="0">
                <a:solidFill>
                  <a:srgbClr val="0070C0"/>
                </a:solidFill>
                <a:latin typeface="+mn-lt"/>
                <a:hlinkClick r:id="rId3">
                  <a:extLst>
                    <a:ext uri="{A12FA001-AC4F-418D-AE19-62706E023703}">
                      <ahyp:hlinkClr xmlns:ahyp="http://schemas.microsoft.com/office/drawing/2018/hyperlinkcolor" val="tx"/>
                    </a:ext>
                  </a:extLst>
                </a:hlinkClick>
              </a:rPr>
              <a:t>https://faq.business.nj.gov/en/collections/2198378-information-for-nj-businesses-on-the-coronavirus-outbreak</a:t>
            </a:r>
            <a:br>
              <a:rPr lang="en-US" sz="1600" dirty="0">
                <a:solidFill>
                  <a:srgbClr val="0070C0"/>
                </a:solidFill>
                <a:latin typeface="+mn-lt"/>
              </a:rPr>
            </a:br>
            <a:br>
              <a:rPr lang="en-US" sz="1600" dirty="0">
                <a:solidFill>
                  <a:srgbClr val="0070C0"/>
                </a:solidFill>
                <a:latin typeface="+mn-lt"/>
              </a:rPr>
            </a:br>
            <a:r>
              <a:rPr lang="en-US" sz="1600" dirty="0">
                <a:solidFill>
                  <a:schemeClr val="bg1"/>
                </a:solidFill>
              </a:rPr>
              <a:t>Bottom Line: Federal Loans Preferable</a:t>
            </a:r>
            <a:br>
              <a:rPr lang="en-US" sz="1600" dirty="0">
                <a:solidFill>
                  <a:srgbClr val="0070C0"/>
                </a:solidFill>
                <a:latin typeface="+mn-lt"/>
              </a:rPr>
            </a:br>
            <a:br>
              <a:rPr lang="en-US" sz="1600" dirty="0">
                <a:solidFill>
                  <a:schemeClr val="bg1"/>
                </a:solidFill>
                <a:latin typeface="+mn-lt"/>
              </a:rPr>
            </a:br>
            <a:br>
              <a:rPr lang="en-US" sz="1600" dirty="0">
                <a:solidFill>
                  <a:schemeClr val="bg1"/>
                </a:solidFill>
                <a:latin typeface="+mn-lt"/>
                <a:cs typeface="Arial" panose="020B0604020202020204" pitchFamily="34" charset="0"/>
              </a:rPr>
            </a:br>
            <a:br>
              <a:rPr lang="en-US" sz="1600" dirty="0">
                <a:solidFill>
                  <a:schemeClr val="accent6">
                    <a:lumMod val="50000"/>
                  </a:schemeClr>
                </a:solidFill>
                <a:latin typeface="Arial" panose="020B0604020202020204" pitchFamily="34" charset="0"/>
                <a:cs typeface="Arial" panose="020B0604020202020204" pitchFamily="34" charset="0"/>
              </a:rPr>
            </a:br>
            <a:br>
              <a:rPr lang="en-US" sz="3200" dirty="0">
                <a:solidFill>
                  <a:schemeClr val="accent6">
                    <a:lumMod val="50000"/>
                  </a:schemeClr>
                </a:solidFill>
                <a:latin typeface="Baskerville Old Face" panose="02020602080505020303" pitchFamily="18" charset="0"/>
              </a:rPr>
            </a:br>
            <a:endParaRPr lang="en-US" sz="3200" dirty="0">
              <a:solidFill>
                <a:schemeClr val="accent6">
                  <a:lumMod val="50000"/>
                </a:schemeClr>
              </a:solidFill>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STATE FINANCIAL REMEDIES</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1260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5" y="1195115"/>
            <a:ext cx="6625705" cy="5936166"/>
          </a:xfrm>
        </p:spPr>
        <p:txBody>
          <a:bodyPr vert="horz" lIns="91440" tIns="45720" rIns="91440" bIns="45720" rtlCol="0" anchor="ctr">
            <a:normAutofit/>
          </a:bodyPr>
          <a:lstStyle/>
          <a:p>
            <a:pPr lvl="0"/>
            <a:br>
              <a:rPr lang="en-US" sz="2000" dirty="0">
                <a:solidFill>
                  <a:schemeClr val="accent3">
                    <a:lumMod val="75000"/>
                  </a:schemeClr>
                </a:solidFill>
                <a:latin typeface="+mn-lt"/>
                <a:cs typeface="Arial" panose="020B0604020202020204" pitchFamily="34" charset="0"/>
              </a:rPr>
            </a:br>
            <a:r>
              <a:rPr lang="en-US" sz="1600" b="1" dirty="0">
                <a:solidFill>
                  <a:schemeClr val="bg1"/>
                </a:solidFill>
                <a:latin typeface="+mn-lt"/>
              </a:rPr>
              <a:t>Economic Injury Disaster Loans (EIDL) </a:t>
            </a:r>
            <a:r>
              <a:rPr lang="en-US" sz="1600" dirty="0">
                <a:solidFill>
                  <a:schemeClr val="bg1"/>
                </a:solidFill>
                <a:latin typeface="+mn-lt"/>
              </a:rPr>
              <a:t>are available through the Small Business Administration (SBA).  </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There are EIDL Loans and EIDL Advance Loans*  (* = no longer available)</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Low Interest</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Must show need &amp; collateral</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Less limitations:  Not limited to payroll and other qualifying purposes</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There is no longer a forgivable advance grant component</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Apply directly through the SBA: </a:t>
            </a:r>
            <a:r>
              <a:rPr lang="en-US" sz="1600" dirty="0">
                <a:solidFill>
                  <a:schemeClr val="accent5">
                    <a:lumMod val="50000"/>
                  </a:schemeClr>
                </a:solidFill>
                <a:latin typeface="+mn-lt"/>
                <a:hlinkClick r:id="rId3">
                  <a:extLst>
                    <a:ext uri="{A12FA001-AC4F-418D-AE19-62706E023703}">
                      <ahyp:hlinkClr xmlns:ahyp="http://schemas.microsoft.com/office/drawing/2018/hyperlinkcolor" val="tx"/>
                    </a:ext>
                  </a:extLst>
                </a:hlinkClick>
              </a:rPr>
              <a:t>https://covid19relief.sba.gov/#/</a:t>
            </a:r>
            <a:r>
              <a:rPr lang="en-US" sz="1600" dirty="0">
                <a:solidFill>
                  <a:schemeClr val="accent5">
                    <a:lumMod val="50000"/>
                  </a:schemeClr>
                </a:solidFill>
                <a:latin typeface="+mn-lt"/>
              </a:rPr>
              <a:t> </a:t>
            </a:r>
            <a:br>
              <a:rPr lang="en-US" sz="1600" dirty="0">
                <a:solidFill>
                  <a:schemeClr val="bg1"/>
                </a:solidFill>
                <a:latin typeface="+mn-lt"/>
              </a:rPr>
            </a:br>
            <a:br>
              <a:rPr lang="en-US" sz="1600" dirty="0">
                <a:solidFill>
                  <a:schemeClr val="bg1"/>
                </a:solidFill>
                <a:latin typeface="+mn-lt"/>
                <a:cs typeface="Arial" panose="020B0604020202020204" pitchFamily="34" charset="0"/>
              </a:rPr>
            </a:br>
            <a:br>
              <a:rPr lang="en-US" sz="2400" dirty="0">
                <a:solidFill>
                  <a:schemeClr val="accent6">
                    <a:lumMod val="50000"/>
                  </a:schemeClr>
                </a:solidFill>
                <a:latin typeface="Arial" panose="020B0604020202020204" pitchFamily="34" charset="0"/>
                <a:cs typeface="Arial" panose="020B0604020202020204" pitchFamily="34" charset="0"/>
              </a:rPr>
            </a:br>
            <a:br>
              <a:rPr lang="en-US" sz="3200" dirty="0">
                <a:solidFill>
                  <a:schemeClr val="accent6">
                    <a:lumMod val="50000"/>
                  </a:schemeClr>
                </a:solidFill>
                <a:latin typeface="Baskerville Old Face" panose="02020602080505020303" pitchFamily="18" charset="0"/>
              </a:rPr>
            </a:br>
            <a:endParaRPr lang="en-US" sz="3200" dirty="0">
              <a:solidFill>
                <a:schemeClr val="accent6">
                  <a:lumMod val="50000"/>
                </a:schemeClr>
              </a:solidFill>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FEDERAL FINANCIAL REMEDIES  </a:t>
            </a:r>
            <a:r>
              <a:rPr lang="en-US" sz="2800" dirty="0">
                <a:solidFill>
                  <a:schemeClr val="tx1"/>
                </a:solidFill>
                <a:latin typeface="Arial" panose="020B0604020202020204" pitchFamily="34" charset="0"/>
                <a:cs typeface="Arial" panose="020B0604020202020204" pitchFamily="34" charset="0"/>
              </a:rPr>
              <a:t> </a:t>
            </a:r>
            <a:r>
              <a:rPr lang="en-US" sz="3600" dirty="0">
                <a:solidFill>
                  <a:schemeClr val="tx1"/>
                </a:solidFill>
                <a:latin typeface="Arial" panose="020B0604020202020204" pitchFamily="34" charset="0"/>
                <a:cs typeface="Arial" panose="020B0604020202020204" pitchFamily="34" charset="0"/>
              </a:rPr>
              <a:t>(EIDL)</a:t>
            </a:r>
          </a:p>
        </p:txBody>
      </p:sp>
    </p:spTree>
    <p:extLst>
      <p:ext uri="{BB962C8B-B14F-4D97-AF65-F5344CB8AC3E}">
        <p14:creationId xmlns:p14="http://schemas.microsoft.com/office/powerpoint/2010/main" val="41926312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6" y="1195115"/>
            <a:ext cx="6232398" cy="5936166"/>
          </a:xfrm>
        </p:spPr>
        <p:txBody>
          <a:bodyPr vert="horz" lIns="91440" tIns="45720" rIns="91440" bIns="45720" rtlCol="0" anchor="ctr">
            <a:normAutofit fontScale="90000"/>
          </a:bodyPr>
          <a:lstStyle/>
          <a:p>
            <a:pPr lvl="0"/>
            <a:br>
              <a:rPr lang="en-US" sz="2000" dirty="0">
                <a:solidFill>
                  <a:schemeClr val="accent3">
                    <a:lumMod val="75000"/>
                  </a:schemeClr>
                </a:solidFill>
                <a:latin typeface="+mn-lt"/>
                <a:cs typeface="Arial" panose="020B0604020202020204" pitchFamily="34" charset="0"/>
              </a:rPr>
            </a:br>
            <a:r>
              <a:rPr lang="en-US" sz="1800" dirty="0">
                <a:solidFill>
                  <a:schemeClr val="bg1"/>
                </a:solidFill>
                <a:latin typeface="+mn-lt"/>
              </a:rPr>
              <a:t>On March 30, 2020, President Trump signed the </a:t>
            </a:r>
            <a:r>
              <a:rPr lang="en-US" sz="1800" b="1" dirty="0">
                <a:solidFill>
                  <a:schemeClr val="bg1"/>
                </a:solidFill>
                <a:latin typeface="+mn-lt"/>
              </a:rPr>
              <a:t>CARES Act </a:t>
            </a:r>
            <a:r>
              <a:rPr lang="en-US" sz="1800" dirty="0">
                <a:solidFill>
                  <a:schemeClr val="bg1"/>
                </a:solidFill>
                <a:latin typeface="+mn-lt"/>
              </a:rPr>
              <a:t>into law.  The </a:t>
            </a:r>
            <a:r>
              <a:rPr lang="en-US" sz="1800" b="1" dirty="0">
                <a:solidFill>
                  <a:schemeClr val="bg1"/>
                </a:solidFill>
                <a:latin typeface="+mn-lt"/>
              </a:rPr>
              <a:t>Paycheck Protection Program (PPP) </a:t>
            </a:r>
            <a:r>
              <a:rPr lang="en-US" sz="1800" dirty="0">
                <a:solidFill>
                  <a:schemeClr val="bg1"/>
                </a:solidFill>
                <a:latin typeface="+mn-lt"/>
              </a:rPr>
              <a:t>implemented by this legislation allows for low and no-interest </a:t>
            </a:r>
            <a:r>
              <a:rPr lang="en-US" sz="1800" b="1" dirty="0">
                <a:solidFill>
                  <a:schemeClr val="bg1"/>
                </a:solidFill>
                <a:latin typeface="+mn-lt"/>
              </a:rPr>
              <a:t>forgivable loans </a:t>
            </a:r>
            <a:r>
              <a:rPr lang="en-US" sz="1800" dirty="0">
                <a:solidFill>
                  <a:schemeClr val="bg1"/>
                </a:solidFill>
                <a:latin typeface="+mn-lt"/>
              </a:rPr>
              <a:t>to be available through FDIC accredited banks to small businesses and some independent contractors if staff is not laid off (or hired immediately back) and the funding is used for limited purposes. </a:t>
            </a:r>
            <a:br>
              <a:rPr lang="en-US" sz="1800" dirty="0">
                <a:solidFill>
                  <a:schemeClr val="bg1"/>
                </a:solidFill>
                <a:latin typeface="+mn-lt"/>
              </a:rPr>
            </a:br>
            <a:br>
              <a:rPr lang="en-US" sz="1800" dirty="0">
                <a:solidFill>
                  <a:schemeClr val="bg1"/>
                </a:solidFill>
                <a:latin typeface="+mn-lt"/>
              </a:rPr>
            </a:br>
            <a:r>
              <a:rPr lang="en-US" sz="1800" u="sng" dirty="0">
                <a:solidFill>
                  <a:schemeClr val="bg1"/>
                </a:solidFill>
                <a:latin typeface="+mn-lt"/>
              </a:rPr>
              <a:t>Call your CPAs and your banks</a:t>
            </a:r>
            <a:r>
              <a:rPr lang="en-US" sz="1800" dirty="0">
                <a:solidFill>
                  <a:schemeClr val="bg1"/>
                </a:solidFill>
                <a:latin typeface="+mn-lt"/>
              </a:rPr>
              <a:t>!</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Not too late to apply!  Applications should be submitted promptly, and most banks are churning out a quick turnaround.</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Note: You </a:t>
            </a:r>
            <a:r>
              <a:rPr lang="en-US" sz="1800" u="sng" dirty="0">
                <a:solidFill>
                  <a:schemeClr val="bg1"/>
                </a:solidFill>
                <a:latin typeface="+mn-lt"/>
              </a:rPr>
              <a:t>may</a:t>
            </a:r>
            <a:r>
              <a:rPr lang="en-US" sz="1800" dirty="0">
                <a:solidFill>
                  <a:schemeClr val="bg1"/>
                </a:solidFill>
                <a:latin typeface="+mn-lt"/>
              </a:rPr>
              <a:t> have to apply for business continuation coverage first!  (and get denied).</a:t>
            </a:r>
            <a:br>
              <a:rPr lang="en-US" sz="1800" dirty="0">
                <a:solidFill>
                  <a:schemeClr val="bg1"/>
                </a:solidFill>
                <a:latin typeface="+mn-lt"/>
              </a:rPr>
            </a:br>
            <a:br>
              <a:rPr lang="en-US" sz="1800" dirty="0">
                <a:solidFill>
                  <a:schemeClr val="bg1"/>
                </a:solidFill>
                <a:latin typeface="+mn-lt"/>
              </a:rPr>
            </a:br>
            <a:br>
              <a:rPr lang="en-US" sz="1800" dirty="0">
                <a:solidFill>
                  <a:schemeClr val="bg1"/>
                </a:solidFill>
                <a:latin typeface="+mn-lt"/>
              </a:rPr>
            </a:br>
            <a:br>
              <a:rPr lang="en-US" sz="2000" dirty="0">
                <a:solidFill>
                  <a:schemeClr val="bg1"/>
                </a:solidFill>
                <a:latin typeface="+mn-lt"/>
                <a:cs typeface="Arial" panose="020B0604020202020204" pitchFamily="34" charset="0"/>
              </a:rPr>
            </a:br>
            <a:br>
              <a:rPr lang="en-US" sz="2400" dirty="0">
                <a:solidFill>
                  <a:schemeClr val="accent6">
                    <a:lumMod val="50000"/>
                  </a:schemeClr>
                </a:solidFill>
                <a:latin typeface="Arial" panose="020B0604020202020204" pitchFamily="34" charset="0"/>
                <a:cs typeface="Arial" panose="020B0604020202020204" pitchFamily="34" charset="0"/>
              </a:rPr>
            </a:br>
            <a:br>
              <a:rPr lang="en-US" sz="3200" dirty="0">
                <a:solidFill>
                  <a:schemeClr val="accent6">
                    <a:lumMod val="50000"/>
                  </a:schemeClr>
                </a:solidFill>
                <a:latin typeface="Baskerville Old Face" panose="02020602080505020303" pitchFamily="18" charset="0"/>
              </a:rPr>
            </a:br>
            <a:endParaRPr lang="en-US" sz="3200" dirty="0">
              <a:solidFill>
                <a:schemeClr val="accent6">
                  <a:lumMod val="50000"/>
                </a:schemeClr>
              </a:solidFill>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FEDERAL FINANCIAL REMEDIES  </a:t>
            </a:r>
            <a:r>
              <a:rPr lang="en-US" sz="2800" dirty="0">
                <a:solidFill>
                  <a:schemeClr val="tx1"/>
                </a:solidFill>
                <a:latin typeface="Arial" panose="020B0604020202020204" pitchFamily="34" charset="0"/>
                <a:cs typeface="Arial" panose="020B0604020202020204" pitchFamily="34" charset="0"/>
              </a:rPr>
              <a:t> </a:t>
            </a:r>
            <a:r>
              <a:rPr lang="en-US" sz="3600" dirty="0">
                <a:solidFill>
                  <a:schemeClr val="tx1"/>
                </a:solidFill>
                <a:latin typeface="Arial" panose="020B0604020202020204" pitchFamily="34" charset="0"/>
                <a:cs typeface="Arial" panose="020B0604020202020204" pitchFamily="34" charset="0"/>
              </a:rPr>
              <a:t>(PPP)</a:t>
            </a:r>
          </a:p>
        </p:txBody>
      </p:sp>
    </p:spTree>
    <p:extLst>
      <p:ext uri="{BB962C8B-B14F-4D97-AF65-F5344CB8AC3E}">
        <p14:creationId xmlns:p14="http://schemas.microsoft.com/office/powerpoint/2010/main" val="13941745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6" y="831335"/>
            <a:ext cx="6232398" cy="5936166"/>
          </a:xfrm>
        </p:spPr>
        <p:txBody>
          <a:bodyPr vert="horz" lIns="91440" tIns="45720" rIns="91440" bIns="45720" rtlCol="0" anchor="ctr">
            <a:normAutofit fontScale="90000"/>
          </a:bodyPr>
          <a:lstStyle/>
          <a:p>
            <a:pPr lvl="0"/>
            <a:br>
              <a:rPr lang="en-US" sz="2000" dirty="0">
                <a:solidFill>
                  <a:schemeClr val="accent3">
                    <a:lumMod val="75000"/>
                  </a:schemeClr>
                </a:solidFill>
                <a:latin typeface="+mn-lt"/>
                <a:cs typeface="Arial" panose="020B0604020202020204" pitchFamily="34" charset="0"/>
              </a:rPr>
            </a:br>
            <a:r>
              <a:rPr lang="en-US" sz="1800" b="1" u="sng" dirty="0">
                <a:solidFill>
                  <a:schemeClr val="bg1"/>
                </a:solidFill>
                <a:latin typeface="+mn-lt"/>
              </a:rPr>
              <a:t>Qualifying Purposes</a:t>
            </a:r>
            <a:r>
              <a:rPr lang="en-US" sz="1800" b="1" dirty="0">
                <a:solidFill>
                  <a:schemeClr val="bg1"/>
                </a:solidFill>
                <a:latin typeface="+mn-lt"/>
              </a:rPr>
              <a:t>:</a:t>
            </a:r>
            <a:br>
              <a:rPr lang="en-US" sz="1800" b="1" dirty="0">
                <a:solidFill>
                  <a:schemeClr val="bg1"/>
                </a:solidFill>
                <a:latin typeface="+mn-lt"/>
              </a:rPr>
            </a:br>
            <a:br>
              <a:rPr lang="en-US" sz="1800" dirty="0">
                <a:solidFill>
                  <a:schemeClr val="bg1"/>
                </a:solidFill>
                <a:latin typeface="+mn-lt"/>
              </a:rPr>
            </a:br>
            <a:r>
              <a:rPr lang="en-US" sz="1800" dirty="0">
                <a:solidFill>
                  <a:schemeClr val="bg1"/>
                </a:solidFill>
                <a:latin typeface="+mn-lt"/>
              </a:rPr>
              <a:t>Payroll costs (as defined in the Small Business Act)*</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Costs related to the continuation of group health care benefits during periods of paid sick, medical or family leave, and insurance premiums</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Mortgage interest payments (but not mortgage prepayments or principal payments), rent payments, and utility payments</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Interest payments on any other debt obligations that were incurred before February 15, 2020</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Refinancing an SBA EIDL loan made between January 31, 2020 and April 3, 2020</a:t>
            </a:r>
            <a:br>
              <a:rPr lang="en-US" sz="1800" dirty="0">
                <a:solidFill>
                  <a:schemeClr val="bg1"/>
                </a:solidFill>
                <a:latin typeface="+mn-lt"/>
              </a:rPr>
            </a:br>
            <a:br>
              <a:rPr lang="en-US" sz="1800" dirty="0">
                <a:solidFill>
                  <a:schemeClr val="bg1"/>
                </a:solidFill>
                <a:latin typeface="+mn-lt"/>
              </a:rPr>
            </a:br>
            <a:br>
              <a:rPr lang="en-US" sz="1800" dirty="0">
                <a:solidFill>
                  <a:schemeClr val="bg1"/>
                </a:solidFill>
                <a:latin typeface="+mn-lt"/>
              </a:rPr>
            </a:br>
            <a:br>
              <a:rPr lang="en-US" sz="1800" dirty="0">
                <a:solidFill>
                  <a:schemeClr val="bg1"/>
                </a:solidFill>
                <a:latin typeface="+mn-lt"/>
              </a:rPr>
            </a:br>
            <a:br>
              <a:rPr lang="en-US" sz="1800" dirty="0">
                <a:solidFill>
                  <a:schemeClr val="bg1"/>
                </a:solidFill>
                <a:latin typeface="+mn-lt"/>
                <a:cs typeface="Arial" panose="020B0604020202020204" pitchFamily="34" charset="0"/>
              </a:rPr>
            </a:br>
            <a:br>
              <a:rPr lang="en-US" sz="1800" dirty="0">
                <a:solidFill>
                  <a:schemeClr val="accent6">
                    <a:lumMod val="50000"/>
                  </a:schemeClr>
                </a:solidFill>
                <a:latin typeface="+mn-lt"/>
                <a:cs typeface="Arial" panose="020B0604020202020204" pitchFamily="34" charset="0"/>
              </a:rPr>
            </a:br>
            <a:br>
              <a:rPr lang="en-US" sz="1800" dirty="0">
                <a:solidFill>
                  <a:schemeClr val="accent6">
                    <a:lumMod val="50000"/>
                  </a:schemeClr>
                </a:solidFill>
                <a:latin typeface="+mn-lt"/>
              </a:rPr>
            </a:br>
            <a:endParaRPr lang="en-US" sz="1800" dirty="0">
              <a:solidFill>
                <a:schemeClr val="accent6">
                  <a:lumMod val="50000"/>
                </a:schemeClr>
              </a:solidFill>
              <a:latin typeface="+mn-lt"/>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PPP Continued…</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7167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1554" y="1195115"/>
            <a:ext cx="6232398" cy="5936166"/>
          </a:xfrm>
        </p:spPr>
        <p:txBody>
          <a:bodyPr vert="horz" lIns="91440" tIns="45720" rIns="91440" bIns="45720" rtlCol="0" anchor="ctr">
            <a:normAutofit fontScale="90000"/>
          </a:bodyPr>
          <a:lstStyle/>
          <a:p>
            <a:pPr lvl="0"/>
            <a:r>
              <a:rPr lang="en-US" sz="1800" b="1" u="sng" dirty="0">
                <a:solidFill>
                  <a:schemeClr val="bg1"/>
                </a:solidFill>
                <a:latin typeface="+mn-lt"/>
              </a:rPr>
              <a:t>Thou Shalt Be Forgiven?</a:t>
            </a:r>
            <a:r>
              <a:rPr lang="en-US" sz="1800" b="1" dirty="0">
                <a:solidFill>
                  <a:schemeClr val="bg1"/>
                </a:solidFill>
                <a:latin typeface="+mn-lt"/>
              </a:rPr>
              <a:t> </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 Read the fine print</a:t>
            </a:r>
            <a:br>
              <a:rPr lang="en-US" sz="1800" dirty="0">
                <a:solidFill>
                  <a:schemeClr val="bg1"/>
                </a:solidFill>
                <a:latin typeface="+mn-lt"/>
              </a:rPr>
            </a:br>
            <a:r>
              <a:rPr lang="en-US" sz="1800" dirty="0">
                <a:solidFill>
                  <a:schemeClr val="bg1"/>
                </a:solidFill>
                <a:latin typeface="+mn-lt"/>
              </a:rPr>
              <a:t>- Properly use loan proceeds for qualifying purposes</a:t>
            </a:r>
            <a:br>
              <a:rPr lang="en-US" sz="1800" dirty="0">
                <a:solidFill>
                  <a:schemeClr val="bg1"/>
                </a:solidFill>
                <a:latin typeface="+mn-lt"/>
              </a:rPr>
            </a:br>
            <a:r>
              <a:rPr lang="en-US" sz="1800" dirty="0">
                <a:solidFill>
                  <a:schemeClr val="bg1"/>
                </a:solidFill>
                <a:latin typeface="+mn-lt"/>
              </a:rPr>
              <a:t>- Employee and compensation levels are maintained</a:t>
            </a:r>
            <a:br>
              <a:rPr lang="en-US" sz="1800" dirty="0">
                <a:solidFill>
                  <a:schemeClr val="bg1"/>
                </a:solidFill>
                <a:latin typeface="+mn-lt"/>
              </a:rPr>
            </a:br>
            <a:r>
              <a:rPr lang="en-US" sz="1800" dirty="0">
                <a:solidFill>
                  <a:schemeClr val="bg1"/>
                </a:solidFill>
                <a:latin typeface="+mn-lt"/>
              </a:rPr>
              <a:t>- Comply!</a:t>
            </a:r>
            <a:br>
              <a:rPr lang="en-US" sz="1800" dirty="0">
                <a:solidFill>
                  <a:schemeClr val="bg1"/>
                </a:solidFill>
                <a:latin typeface="+mn-lt"/>
              </a:rPr>
            </a:br>
            <a:br>
              <a:rPr lang="en-US" sz="1800" dirty="0">
                <a:solidFill>
                  <a:schemeClr val="bg1"/>
                </a:solidFill>
                <a:latin typeface="+mn-lt"/>
              </a:rPr>
            </a:br>
            <a:r>
              <a:rPr lang="en-US" sz="1800" b="1" u="sng" dirty="0">
                <a:solidFill>
                  <a:schemeClr val="bg1"/>
                </a:solidFill>
                <a:latin typeface="+mn-lt"/>
              </a:rPr>
              <a:t>Forgiveness Decreases If …</a:t>
            </a:r>
            <a:br>
              <a:rPr lang="en-US" sz="1800" b="1" u="sng" dirty="0">
                <a:solidFill>
                  <a:schemeClr val="bg1"/>
                </a:solidFill>
                <a:latin typeface="+mn-lt"/>
              </a:rPr>
            </a:br>
            <a:br>
              <a:rPr lang="en-US" sz="1800" b="1" u="sng" dirty="0">
                <a:solidFill>
                  <a:schemeClr val="bg1"/>
                </a:solidFill>
                <a:latin typeface="+mn-lt"/>
              </a:rPr>
            </a:br>
            <a:r>
              <a:rPr lang="en-US" sz="1800" dirty="0">
                <a:solidFill>
                  <a:schemeClr val="bg1"/>
                </a:solidFill>
                <a:latin typeface="+mn-lt"/>
              </a:rPr>
              <a:t>- You reduce your employee head count</a:t>
            </a:r>
            <a:br>
              <a:rPr lang="en-US" sz="1800" dirty="0">
                <a:solidFill>
                  <a:schemeClr val="bg1"/>
                </a:solidFill>
                <a:latin typeface="+mn-lt"/>
              </a:rPr>
            </a:br>
            <a:r>
              <a:rPr lang="en-US" sz="1800" dirty="0">
                <a:solidFill>
                  <a:schemeClr val="bg1"/>
                </a:solidFill>
                <a:latin typeface="+mn-lt"/>
              </a:rPr>
              <a:t>- You decrease salaries and wages by more than 25% for any employee making less than $100,000 in 2019.</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 You have until June 30</a:t>
            </a:r>
            <a:r>
              <a:rPr lang="en-US" sz="1800" baseline="30000" dirty="0">
                <a:solidFill>
                  <a:schemeClr val="bg1"/>
                </a:solidFill>
                <a:latin typeface="+mn-lt"/>
              </a:rPr>
              <a:t>th</a:t>
            </a:r>
            <a:r>
              <a:rPr lang="en-US" sz="1800" dirty="0">
                <a:solidFill>
                  <a:schemeClr val="bg1"/>
                </a:solidFill>
                <a:latin typeface="+mn-lt"/>
              </a:rPr>
              <a:t> to restore your full-time employment and salary levels for any changes made between February 15, 2020 and April 26, 2020.</a:t>
            </a:r>
            <a:br>
              <a:rPr lang="en-US" sz="1800" b="1" dirty="0">
                <a:solidFill>
                  <a:schemeClr val="bg1"/>
                </a:solidFill>
                <a:latin typeface="+mn-lt"/>
              </a:rPr>
            </a:br>
            <a:br>
              <a:rPr lang="en-US" sz="1800" dirty="0">
                <a:solidFill>
                  <a:schemeClr val="bg1"/>
                </a:solidFill>
                <a:latin typeface="+mn-lt"/>
              </a:rPr>
            </a:br>
            <a:r>
              <a:rPr lang="en-US" sz="1800" dirty="0">
                <a:solidFill>
                  <a:schemeClr val="bg1"/>
                </a:solidFill>
                <a:latin typeface="+mn-lt"/>
              </a:rPr>
              <a:t>  </a:t>
            </a:r>
            <a:br>
              <a:rPr lang="en-US" sz="1800" dirty="0">
                <a:solidFill>
                  <a:schemeClr val="bg1"/>
                </a:solidFill>
                <a:latin typeface="+mn-lt"/>
              </a:rPr>
            </a:br>
            <a:br>
              <a:rPr lang="en-US" sz="1800" dirty="0">
                <a:solidFill>
                  <a:schemeClr val="bg1"/>
                </a:solidFill>
                <a:latin typeface="+mn-lt"/>
              </a:rPr>
            </a:br>
            <a:br>
              <a:rPr lang="en-US" sz="1800" dirty="0">
                <a:solidFill>
                  <a:schemeClr val="bg1"/>
                </a:solidFill>
                <a:latin typeface="+mn-lt"/>
              </a:rPr>
            </a:br>
            <a:br>
              <a:rPr lang="en-US" sz="1800" dirty="0">
                <a:solidFill>
                  <a:schemeClr val="bg1"/>
                </a:solidFill>
                <a:latin typeface="+mn-lt"/>
                <a:cs typeface="Arial" panose="020B0604020202020204" pitchFamily="34" charset="0"/>
              </a:rPr>
            </a:br>
            <a:br>
              <a:rPr lang="en-US" sz="1800" dirty="0">
                <a:solidFill>
                  <a:schemeClr val="accent6">
                    <a:lumMod val="50000"/>
                  </a:schemeClr>
                </a:solidFill>
                <a:latin typeface="+mn-lt"/>
                <a:cs typeface="Arial" panose="020B0604020202020204" pitchFamily="34" charset="0"/>
              </a:rPr>
            </a:br>
            <a:br>
              <a:rPr lang="en-US" sz="1800" dirty="0">
                <a:solidFill>
                  <a:schemeClr val="accent6">
                    <a:lumMod val="50000"/>
                  </a:schemeClr>
                </a:solidFill>
                <a:latin typeface="+mn-lt"/>
              </a:rPr>
            </a:br>
            <a:endParaRPr lang="en-US" sz="1800" dirty="0">
              <a:solidFill>
                <a:schemeClr val="accent6">
                  <a:lumMod val="50000"/>
                </a:schemeClr>
              </a:solidFill>
              <a:latin typeface="+mn-lt"/>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PPP Continued…</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5149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6" y="831335"/>
            <a:ext cx="6232398" cy="5936166"/>
          </a:xfrm>
        </p:spPr>
        <p:txBody>
          <a:bodyPr vert="horz" lIns="91440" tIns="45720" rIns="91440" bIns="45720" rtlCol="0" anchor="ctr">
            <a:normAutofit/>
          </a:bodyPr>
          <a:lstStyle/>
          <a:p>
            <a:pPr lvl="0"/>
            <a:r>
              <a:rPr lang="en-US" sz="1800" b="1" u="sng" dirty="0">
                <a:solidFill>
                  <a:schemeClr val="bg1"/>
                </a:solidFill>
                <a:latin typeface="+mn-lt"/>
              </a:rPr>
              <a:t>If the Loan Proceeds are Misused</a:t>
            </a:r>
            <a:r>
              <a:rPr lang="en-US" sz="1800" b="1" dirty="0">
                <a:solidFill>
                  <a:schemeClr val="bg1"/>
                </a:solidFill>
                <a:latin typeface="+mn-lt"/>
              </a:rPr>
              <a:t>: </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 Repayment</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 Subject to additional liability such as charges for fraud</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 SBA has recourse against any shareholder, member or partner for unauthorized use</a:t>
            </a:r>
            <a:br>
              <a:rPr lang="en-US" sz="1800" dirty="0">
                <a:solidFill>
                  <a:schemeClr val="bg1"/>
                </a:solidFill>
                <a:latin typeface="+mn-lt"/>
              </a:rPr>
            </a:br>
            <a:br>
              <a:rPr lang="en-US" sz="1800" dirty="0">
                <a:solidFill>
                  <a:schemeClr val="bg1"/>
                </a:solidFill>
                <a:latin typeface="+mn-lt"/>
              </a:rPr>
            </a:br>
            <a:br>
              <a:rPr lang="en-US" sz="1800" dirty="0">
                <a:solidFill>
                  <a:schemeClr val="bg1"/>
                </a:solidFill>
                <a:latin typeface="+mn-lt"/>
                <a:cs typeface="Arial" panose="020B0604020202020204" pitchFamily="34" charset="0"/>
              </a:rPr>
            </a:br>
            <a:br>
              <a:rPr lang="en-US" sz="1800" dirty="0">
                <a:solidFill>
                  <a:schemeClr val="accent6">
                    <a:lumMod val="50000"/>
                  </a:schemeClr>
                </a:solidFill>
                <a:latin typeface="+mn-lt"/>
                <a:cs typeface="Arial" panose="020B0604020202020204" pitchFamily="34" charset="0"/>
              </a:rPr>
            </a:br>
            <a:br>
              <a:rPr lang="en-US" sz="1800" dirty="0">
                <a:solidFill>
                  <a:schemeClr val="accent6">
                    <a:lumMod val="50000"/>
                  </a:schemeClr>
                </a:solidFill>
                <a:latin typeface="+mn-lt"/>
              </a:rPr>
            </a:br>
            <a:endParaRPr lang="en-US" sz="1800" dirty="0">
              <a:solidFill>
                <a:schemeClr val="accent6">
                  <a:lumMod val="50000"/>
                </a:schemeClr>
              </a:solidFill>
              <a:latin typeface="+mn-lt"/>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PPP Continued…</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5015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6" y="1195115"/>
            <a:ext cx="6232398" cy="5936166"/>
          </a:xfrm>
        </p:spPr>
        <p:txBody>
          <a:bodyPr vert="horz" lIns="91440" tIns="45720" rIns="91440" bIns="45720" rtlCol="0" anchor="ctr">
            <a:normAutofit/>
          </a:bodyPr>
          <a:lstStyle/>
          <a:p>
            <a:pPr lvl="0"/>
            <a:br>
              <a:rPr lang="en-US" sz="2000" dirty="0">
                <a:solidFill>
                  <a:schemeClr val="bg1"/>
                </a:solidFill>
              </a:rPr>
            </a:br>
            <a:br>
              <a:rPr lang="en-US" sz="2000" dirty="0">
                <a:solidFill>
                  <a:schemeClr val="bg1"/>
                </a:solidFill>
              </a:rPr>
            </a:br>
            <a:r>
              <a:rPr lang="en-US" sz="2000" b="1" dirty="0">
                <a:solidFill>
                  <a:schemeClr val="bg1"/>
                </a:solidFill>
              </a:rPr>
              <a:t>UPDATE:</a:t>
            </a:r>
            <a:r>
              <a:rPr lang="en-US" sz="2000" dirty="0">
                <a:solidFill>
                  <a:schemeClr val="bg1"/>
                </a:solidFill>
              </a:rPr>
              <a:t>  As of April 30</a:t>
            </a:r>
            <a:r>
              <a:rPr lang="en-US" sz="2000" baseline="30000" dirty="0">
                <a:solidFill>
                  <a:schemeClr val="bg1"/>
                </a:solidFill>
              </a:rPr>
              <a:t>th</a:t>
            </a:r>
            <a:r>
              <a:rPr lang="en-US" sz="2000" dirty="0">
                <a:solidFill>
                  <a:schemeClr val="bg1"/>
                </a:solidFill>
              </a:rPr>
              <a:t>, the IRS mandated that expenses for which PPP proceeds are utilized are </a:t>
            </a:r>
            <a:r>
              <a:rPr lang="en-US" sz="2000" u="sng" dirty="0">
                <a:solidFill>
                  <a:schemeClr val="bg1"/>
                </a:solidFill>
              </a:rPr>
              <a:t>NOT</a:t>
            </a:r>
            <a:r>
              <a:rPr lang="en-US" sz="2000" dirty="0">
                <a:solidFill>
                  <a:schemeClr val="bg1"/>
                </a:solidFill>
              </a:rPr>
              <a:t> DEDUCTIBLE.  (This is evolving.) </a:t>
            </a:r>
            <a:br>
              <a:rPr lang="en-US" sz="2000" dirty="0">
                <a:solidFill>
                  <a:schemeClr val="bg1"/>
                </a:solidFill>
                <a:latin typeface="+mn-lt"/>
              </a:rPr>
            </a:br>
            <a:br>
              <a:rPr lang="en-US" sz="2000" dirty="0">
                <a:solidFill>
                  <a:schemeClr val="bg1"/>
                </a:solidFill>
                <a:latin typeface="+mn-lt"/>
              </a:rPr>
            </a:br>
            <a:br>
              <a:rPr lang="en-US" sz="1600" dirty="0">
                <a:solidFill>
                  <a:schemeClr val="bg1"/>
                </a:solidFill>
                <a:latin typeface="+mn-lt"/>
              </a:rPr>
            </a:br>
            <a:br>
              <a:rPr lang="en-US" sz="2000" dirty="0">
                <a:solidFill>
                  <a:schemeClr val="bg1"/>
                </a:solidFill>
                <a:latin typeface="+mn-lt"/>
                <a:cs typeface="Arial" panose="020B0604020202020204" pitchFamily="34" charset="0"/>
              </a:rPr>
            </a:br>
            <a:br>
              <a:rPr lang="en-US" sz="2400" dirty="0">
                <a:solidFill>
                  <a:schemeClr val="accent6">
                    <a:lumMod val="50000"/>
                  </a:schemeClr>
                </a:solidFill>
                <a:latin typeface="Arial" panose="020B0604020202020204" pitchFamily="34" charset="0"/>
                <a:cs typeface="Arial" panose="020B0604020202020204" pitchFamily="34" charset="0"/>
              </a:rPr>
            </a:br>
            <a:br>
              <a:rPr lang="en-US" sz="3200" dirty="0">
                <a:solidFill>
                  <a:schemeClr val="accent6">
                    <a:lumMod val="50000"/>
                  </a:schemeClr>
                </a:solidFill>
                <a:latin typeface="Baskerville Old Face" panose="02020602080505020303" pitchFamily="18" charset="0"/>
              </a:rPr>
            </a:br>
            <a:endParaRPr lang="en-US" sz="3200" dirty="0">
              <a:solidFill>
                <a:schemeClr val="accent6">
                  <a:lumMod val="50000"/>
                </a:schemeClr>
              </a:solidFill>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PPP UPDATE</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76880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6" y="1195115"/>
            <a:ext cx="6232398" cy="5936166"/>
          </a:xfrm>
        </p:spPr>
        <p:txBody>
          <a:bodyPr vert="horz" lIns="91440" tIns="45720" rIns="91440" bIns="45720" rtlCol="0" anchor="ctr">
            <a:normAutofit/>
          </a:bodyPr>
          <a:lstStyle/>
          <a:p>
            <a:pPr lvl="0"/>
            <a:br>
              <a:rPr lang="en-US" sz="2000" dirty="0">
                <a:solidFill>
                  <a:schemeClr val="accent3">
                    <a:lumMod val="75000"/>
                  </a:schemeClr>
                </a:solidFill>
                <a:latin typeface="+mn-lt"/>
                <a:cs typeface="Arial" panose="020B0604020202020204" pitchFamily="34" charset="0"/>
              </a:rPr>
            </a:br>
            <a:br>
              <a:rPr lang="en-US" sz="1600" dirty="0">
                <a:solidFill>
                  <a:schemeClr val="bg1"/>
                </a:solidFill>
              </a:rPr>
            </a:br>
            <a:br>
              <a:rPr lang="en-US" sz="1600" dirty="0">
                <a:solidFill>
                  <a:schemeClr val="bg1"/>
                </a:solidFill>
                <a:latin typeface="+mn-lt"/>
              </a:rPr>
            </a:br>
            <a:br>
              <a:rPr lang="en-US" sz="2000" dirty="0">
                <a:solidFill>
                  <a:schemeClr val="bg1"/>
                </a:solidFill>
                <a:latin typeface="+mn-lt"/>
                <a:cs typeface="Arial" panose="020B0604020202020204" pitchFamily="34" charset="0"/>
              </a:rPr>
            </a:br>
            <a:br>
              <a:rPr lang="en-US" sz="2400" dirty="0">
                <a:solidFill>
                  <a:schemeClr val="accent6">
                    <a:lumMod val="50000"/>
                  </a:schemeClr>
                </a:solidFill>
                <a:latin typeface="Arial" panose="020B0604020202020204" pitchFamily="34" charset="0"/>
                <a:cs typeface="Arial" panose="020B0604020202020204" pitchFamily="34" charset="0"/>
              </a:rPr>
            </a:br>
            <a:br>
              <a:rPr lang="en-US" sz="3200" dirty="0">
                <a:solidFill>
                  <a:schemeClr val="accent6">
                    <a:lumMod val="50000"/>
                  </a:schemeClr>
                </a:solidFill>
                <a:latin typeface="Baskerville Old Face" panose="02020602080505020303" pitchFamily="18" charset="0"/>
              </a:rPr>
            </a:br>
            <a:endParaRPr lang="en-US" sz="3200" dirty="0">
              <a:solidFill>
                <a:schemeClr val="accent6">
                  <a:lumMod val="50000"/>
                </a:schemeClr>
              </a:solidFill>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FINANCIAL REMEDIES </a:t>
            </a:r>
            <a:r>
              <a:rPr lang="en-US" sz="2800" dirty="0">
                <a:solidFill>
                  <a:schemeClr val="tx1"/>
                </a:solidFill>
                <a:latin typeface="Arial" panose="020B0604020202020204" pitchFamily="34" charset="0"/>
                <a:cs typeface="Arial" panose="020B0604020202020204" pitchFamily="34" charset="0"/>
              </a:rPr>
              <a:t>(HHS)</a:t>
            </a:r>
          </a:p>
        </p:txBody>
      </p:sp>
      <p:sp>
        <p:nvSpPr>
          <p:cNvPr id="3" name="TextBox 2">
            <a:extLst>
              <a:ext uri="{FF2B5EF4-FFF2-40B4-BE49-F238E27FC236}">
                <a16:creationId xmlns:a16="http://schemas.microsoft.com/office/drawing/2014/main" id="{899C466E-069D-4052-8726-E8DD72010E6D}"/>
              </a:ext>
            </a:extLst>
          </p:cNvPr>
          <p:cNvSpPr txBox="1"/>
          <p:nvPr/>
        </p:nvSpPr>
        <p:spPr>
          <a:xfrm>
            <a:off x="5142960" y="1051425"/>
            <a:ext cx="7144798" cy="4755148"/>
          </a:xfrm>
          <a:prstGeom prst="rect">
            <a:avLst/>
          </a:prstGeom>
          <a:noFill/>
        </p:spPr>
        <p:txBody>
          <a:bodyPr wrap="square" rtlCol="0">
            <a:spAutoFit/>
          </a:bodyPr>
          <a:lstStyle/>
          <a:p>
            <a:r>
              <a:rPr lang="en-US" sz="1500" b="1" dirty="0">
                <a:solidFill>
                  <a:schemeClr val="bg1"/>
                </a:solidFill>
              </a:rPr>
              <a:t>HHS Provider Relief Fund </a:t>
            </a:r>
            <a:r>
              <a:rPr lang="en-US" sz="1500" dirty="0">
                <a:solidFill>
                  <a:schemeClr val="bg1"/>
                </a:solidFill>
              </a:rPr>
              <a:t>= Issued to Providers in Areas Hit Hard by COVID</a:t>
            </a:r>
          </a:p>
          <a:p>
            <a:endParaRPr lang="en-US" sz="1500" b="1" u="sng" dirty="0">
              <a:solidFill>
                <a:schemeClr val="bg1"/>
              </a:solidFill>
            </a:endParaRPr>
          </a:p>
          <a:p>
            <a:r>
              <a:rPr lang="en-US" sz="1500" b="1" i="1" dirty="0">
                <a:solidFill>
                  <a:schemeClr val="bg1"/>
                </a:solidFill>
              </a:rPr>
              <a:t>*For healthcare related expenses or lost revenues related to COVID</a:t>
            </a:r>
          </a:p>
          <a:p>
            <a:endParaRPr lang="en-US" sz="1500" b="1" dirty="0">
              <a:solidFill>
                <a:schemeClr val="bg1"/>
              </a:solidFill>
            </a:endParaRPr>
          </a:p>
          <a:p>
            <a:r>
              <a:rPr lang="en-US" sz="1500" b="1" u="sng" dirty="0">
                <a:solidFill>
                  <a:schemeClr val="bg1"/>
                </a:solidFill>
              </a:rPr>
              <a:t>ROUND 1</a:t>
            </a:r>
          </a:p>
          <a:p>
            <a:endParaRPr lang="en-US" sz="1500" b="1" u="sng" dirty="0">
              <a:solidFill>
                <a:schemeClr val="bg1"/>
              </a:solidFill>
            </a:endParaRPr>
          </a:p>
          <a:p>
            <a:pPr marL="285750" indent="-285750">
              <a:buFontTx/>
              <a:buChar char="-"/>
            </a:pPr>
            <a:r>
              <a:rPr lang="en-US" sz="1500" dirty="0">
                <a:solidFill>
                  <a:schemeClr val="bg1"/>
                </a:solidFill>
              </a:rPr>
              <a:t>Based on 2019 Medicare billing</a:t>
            </a:r>
          </a:p>
          <a:p>
            <a:pPr marL="285750" indent="-285750">
              <a:buFontTx/>
              <a:buChar char="-"/>
            </a:pPr>
            <a:r>
              <a:rPr lang="en-US" sz="1500" dirty="0">
                <a:solidFill>
                  <a:schemeClr val="bg1"/>
                </a:solidFill>
              </a:rPr>
              <a:t>Automatic </a:t>
            </a:r>
          </a:p>
          <a:p>
            <a:pPr marL="285750" indent="-285750">
              <a:buFontTx/>
              <a:buChar char="-"/>
            </a:pPr>
            <a:r>
              <a:rPr lang="en-US" sz="1500" dirty="0">
                <a:solidFill>
                  <a:schemeClr val="bg1"/>
                </a:solidFill>
              </a:rPr>
              <a:t>Attestation – Terms and Conditions </a:t>
            </a:r>
          </a:p>
          <a:p>
            <a:pPr marL="285750" indent="-285750">
              <a:buFontTx/>
              <a:buChar char="-"/>
            </a:pPr>
            <a:r>
              <a:rPr lang="en-US" sz="1500" dirty="0">
                <a:solidFill>
                  <a:schemeClr val="bg1"/>
                </a:solidFill>
              </a:rPr>
              <a:t>Use wisely</a:t>
            </a:r>
            <a:endParaRPr lang="en-US" sz="1500" dirty="0">
              <a:solidFill>
                <a:schemeClr val="accent5">
                  <a:lumMod val="75000"/>
                </a:schemeClr>
              </a:solidFill>
            </a:endParaRPr>
          </a:p>
          <a:p>
            <a:pPr marL="285750" indent="-285750">
              <a:buFontTx/>
              <a:buChar char="-"/>
            </a:pPr>
            <a:r>
              <a:rPr lang="en-US" sz="1500" dirty="0">
                <a:solidFill>
                  <a:schemeClr val="accent5">
                    <a:lumMod val="75000"/>
                  </a:schemeClr>
                </a:solidFill>
                <a:hlinkClick r:id="rId3">
                  <a:extLst>
                    <a:ext uri="{A12FA001-AC4F-418D-AE19-62706E023703}">
                      <ahyp:hlinkClr xmlns:ahyp="http://schemas.microsoft.com/office/drawing/2018/hyperlinkcolor" val="tx"/>
                    </a:ext>
                  </a:extLst>
                </a:hlinkClick>
              </a:rPr>
              <a:t>https://covid19.linkhealth.com/#/step/1</a:t>
            </a:r>
            <a:r>
              <a:rPr lang="en-US" sz="1500" dirty="0">
                <a:solidFill>
                  <a:schemeClr val="bg1"/>
                </a:solidFill>
              </a:rPr>
              <a:t> </a:t>
            </a:r>
          </a:p>
          <a:p>
            <a:endParaRPr lang="en-US" sz="1500" b="1" dirty="0">
              <a:solidFill>
                <a:schemeClr val="bg1"/>
              </a:solidFill>
            </a:endParaRPr>
          </a:p>
          <a:p>
            <a:r>
              <a:rPr lang="en-US" sz="1500" b="1" dirty="0">
                <a:solidFill>
                  <a:schemeClr val="bg1"/>
                </a:solidFill>
              </a:rPr>
              <a:t>ROUND 2</a:t>
            </a:r>
          </a:p>
          <a:p>
            <a:pPr marL="285750" indent="-285750">
              <a:buFontTx/>
              <a:buChar char="-"/>
            </a:pPr>
            <a:r>
              <a:rPr lang="en-US" sz="1500" dirty="0">
                <a:solidFill>
                  <a:schemeClr val="bg1"/>
                </a:solidFill>
              </a:rPr>
              <a:t>Based on 2018 Medicare billing</a:t>
            </a:r>
          </a:p>
          <a:p>
            <a:pPr marL="285750" indent="-285750">
              <a:buFontTx/>
              <a:buChar char="-"/>
            </a:pPr>
            <a:r>
              <a:rPr lang="en-US" sz="1500" dirty="0">
                <a:solidFill>
                  <a:schemeClr val="bg1"/>
                </a:solidFill>
              </a:rPr>
              <a:t>Must apply?</a:t>
            </a:r>
          </a:p>
          <a:p>
            <a:pPr marL="285750" indent="-285750">
              <a:buFontTx/>
              <a:buChar char="-"/>
            </a:pPr>
            <a:r>
              <a:rPr lang="en-US" sz="1500" dirty="0">
                <a:solidFill>
                  <a:schemeClr val="bg1"/>
                </a:solidFill>
              </a:rPr>
              <a:t>Attestation – Terms and Conditions </a:t>
            </a:r>
          </a:p>
          <a:p>
            <a:pPr marL="285750" indent="-285750">
              <a:buFontTx/>
              <a:buChar char="-"/>
            </a:pPr>
            <a:r>
              <a:rPr lang="en-US" sz="1500" dirty="0">
                <a:solidFill>
                  <a:schemeClr val="bg1"/>
                </a:solidFill>
              </a:rPr>
              <a:t>Not just yet …</a:t>
            </a:r>
          </a:p>
          <a:p>
            <a:pPr marL="285750" indent="-285750">
              <a:buFontTx/>
              <a:buChar char="-"/>
            </a:pPr>
            <a:endParaRPr lang="en-US" sz="1500" dirty="0">
              <a:solidFill>
                <a:schemeClr val="bg1"/>
              </a:solidFill>
            </a:endParaRPr>
          </a:p>
          <a:p>
            <a:r>
              <a:rPr lang="en-US" sz="1500" b="1" dirty="0">
                <a:solidFill>
                  <a:schemeClr val="bg1"/>
                </a:solidFill>
              </a:rPr>
              <a:t>Beware the Attestation Clauses &amp; Deadlines</a:t>
            </a:r>
          </a:p>
          <a:p>
            <a:endParaRPr lang="en-US" dirty="0">
              <a:solidFill>
                <a:schemeClr val="bg1"/>
              </a:solidFill>
            </a:endParaRPr>
          </a:p>
        </p:txBody>
      </p:sp>
    </p:spTree>
    <p:extLst>
      <p:ext uri="{BB962C8B-B14F-4D97-AF65-F5344CB8AC3E}">
        <p14:creationId xmlns:p14="http://schemas.microsoft.com/office/powerpoint/2010/main" val="16989446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6" y="451836"/>
            <a:ext cx="6232398" cy="5954325"/>
          </a:xfrm>
        </p:spPr>
        <p:txBody>
          <a:bodyPr vert="horz" lIns="91440" tIns="45720" rIns="91440" bIns="45720" rtlCol="0" anchor="ctr">
            <a:normAutofit/>
          </a:bodyPr>
          <a:lstStyle/>
          <a:p>
            <a:pPr lvl="0"/>
            <a:br>
              <a:rPr lang="en-US" sz="2000" dirty="0">
                <a:solidFill>
                  <a:schemeClr val="accent3">
                    <a:lumMod val="75000"/>
                  </a:schemeClr>
                </a:solidFill>
                <a:latin typeface="+mn-lt"/>
                <a:cs typeface="Arial" panose="020B0604020202020204" pitchFamily="34" charset="0"/>
              </a:rPr>
            </a:br>
            <a:r>
              <a:rPr lang="en-US" sz="1600" dirty="0">
                <a:solidFill>
                  <a:schemeClr val="bg1"/>
                </a:solidFill>
                <a:latin typeface="+mn-lt"/>
              </a:rPr>
              <a:t>Medical practices are facing a complete downturn in patient volume.  </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No Patients = No $</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Employees (Categories):</a:t>
            </a:r>
            <a:br>
              <a:rPr lang="en-US" sz="1600" dirty="0">
                <a:solidFill>
                  <a:schemeClr val="bg1"/>
                </a:solidFill>
                <a:latin typeface="+mn-lt"/>
              </a:rPr>
            </a:br>
            <a:r>
              <a:rPr lang="en-US" sz="1600" dirty="0">
                <a:solidFill>
                  <a:schemeClr val="bg1"/>
                </a:solidFill>
                <a:latin typeface="+mn-lt"/>
              </a:rPr>
              <a:t>	(a)	Don’t feel comfortable coming in due to 			COVID19 concerns;</a:t>
            </a:r>
            <a:br>
              <a:rPr lang="en-US" sz="1600" dirty="0">
                <a:solidFill>
                  <a:schemeClr val="bg1"/>
                </a:solidFill>
                <a:latin typeface="+mn-lt"/>
              </a:rPr>
            </a:br>
            <a:r>
              <a:rPr lang="en-US" sz="1600" dirty="0">
                <a:solidFill>
                  <a:schemeClr val="bg1"/>
                </a:solidFill>
                <a:latin typeface="+mn-lt"/>
              </a:rPr>
              <a:t>	(b)	Can’t come in because they have (or may 			have been exposed to) COVID19;</a:t>
            </a:r>
            <a:br>
              <a:rPr lang="en-US" sz="1600" dirty="0">
                <a:solidFill>
                  <a:schemeClr val="bg1"/>
                </a:solidFill>
                <a:latin typeface="+mn-lt"/>
              </a:rPr>
            </a:br>
            <a:r>
              <a:rPr lang="en-US" sz="1600" dirty="0">
                <a:solidFill>
                  <a:schemeClr val="bg1"/>
                </a:solidFill>
                <a:latin typeface="+mn-lt"/>
              </a:rPr>
              <a:t>	(c) 	Can’t come in because they have children 			whose schools have been closed; </a:t>
            </a:r>
            <a:r>
              <a:rPr lang="en-US" sz="1600" u="sng" dirty="0">
                <a:solidFill>
                  <a:schemeClr val="bg1"/>
                </a:solidFill>
                <a:latin typeface="+mn-lt"/>
              </a:rPr>
              <a:t>OR</a:t>
            </a:r>
            <a:br>
              <a:rPr lang="en-US" sz="1600" u="sng" dirty="0">
                <a:solidFill>
                  <a:schemeClr val="bg1"/>
                </a:solidFill>
                <a:latin typeface="+mn-lt"/>
              </a:rPr>
            </a:br>
            <a:r>
              <a:rPr lang="en-US" sz="1600" dirty="0">
                <a:solidFill>
                  <a:schemeClr val="bg1"/>
                </a:solidFill>
                <a:latin typeface="+mn-lt"/>
              </a:rPr>
              <a:t>	(d) You cannot afford to keep them on payroll.</a:t>
            </a:r>
            <a:br>
              <a:rPr lang="en-US" sz="1600" dirty="0">
                <a:solidFill>
                  <a:schemeClr val="bg1"/>
                </a:solidFill>
                <a:latin typeface="+mn-lt"/>
              </a:rPr>
            </a:br>
            <a:br>
              <a:rPr lang="en-US" sz="1600" dirty="0">
                <a:solidFill>
                  <a:schemeClr val="bg1"/>
                </a:solidFill>
                <a:latin typeface="+mn-lt"/>
                <a:cs typeface="Arial" panose="020B0604020202020204" pitchFamily="34" charset="0"/>
              </a:rPr>
            </a:br>
            <a:r>
              <a:rPr lang="en-US" sz="1600" dirty="0">
                <a:solidFill>
                  <a:schemeClr val="bg1"/>
                </a:solidFill>
                <a:latin typeface="+mn-lt"/>
                <a:cs typeface="Arial" panose="020B0604020202020204" pitchFamily="34" charset="0"/>
              </a:rPr>
              <a:t>Be sensitive to your staff but seek guidance when making decisions regarding them during this time.</a:t>
            </a:r>
            <a:br>
              <a:rPr lang="en-US" sz="1600" dirty="0">
                <a:solidFill>
                  <a:schemeClr val="accent6">
                    <a:lumMod val="50000"/>
                  </a:schemeClr>
                </a:solidFill>
                <a:latin typeface="Arial" panose="020B0604020202020204" pitchFamily="34" charset="0"/>
                <a:cs typeface="Arial" panose="020B0604020202020204" pitchFamily="34" charset="0"/>
              </a:rPr>
            </a:br>
            <a:br>
              <a:rPr lang="en-US" sz="1800" dirty="0">
                <a:solidFill>
                  <a:schemeClr val="accent6">
                    <a:lumMod val="50000"/>
                  </a:schemeClr>
                </a:solidFill>
                <a:latin typeface="Baskerville Old Face" panose="02020602080505020303" pitchFamily="18" charset="0"/>
              </a:rPr>
            </a:br>
            <a:endParaRPr lang="en-US" sz="1800" dirty="0">
              <a:solidFill>
                <a:schemeClr val="accent6">
                  <a:lumMod val="50000"/>
                </a:schemeClr>
              </a:solidFill>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YOUR PRACTICE, YOUR BUSINESS, </a:t>
            </a:r>
            <a:r>
              <a:rPr lang="en-US" sz="3600" u="sng" dirty="0">
                <a:solidFill>
                  <a:schemeClr val="tx1"/>
                </a:solidFill>
                <a:latin typeface="Arial" panose="020B0604020202020204" pitchFamily="34" charset="0"/>
                <a:cs typeface="Arial" panose="020B0604020202020204" pitchFamily="34" charset="0"/>
              </a:rPr>
              <a:t>YOUR STAFF</a:t>
            </a:r>
          </a:p>
        </p:txBody>
      </p:sp>
    </p:spTree>
    <p:extLst>
      <p:ext uri="{BB962C8B-B14F-4D97-AF65-F5344CB8AC3E}">
        <p14:creationId xmlns:p14="http://schemas.microsoft.com/office/powerpoint/2010/main" val="42904041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05896E-A766-4975-A35D-E98BC7B446A0}"/>
              </a:ext>
            </a:extLst>
          </p:cNvPr>
          <p:cNvPicPr>
            <a:picLocks noChangeAspect="1"/>
          </p:cNvPicPr>
          <p:nvPr/>
        </p:nvPicPr>
        <p:blipFill>
          <a:blip r:embed="rId2"/>
          <a:stretch>
            <a:fillRect/>
          </a:stretch>
        </p:blipFill>
        <p:spPr>
          <a:xfrm>
            <a:off x="0" y="0"/>
            <a:ext cx="12192000" cy="1182624"/>
          </a:xfrm>
          <a:prstGeom prst="rect">
            <a:avLst/>
          </a:prstGeom>
        </p:spPr>
      </p:pic>
      <p:pic>
        <p:nvPicPr>
          <p:cNvPr id="5" name="Picture 4">
            <a:extLst>
              <a:ext uri="{FF2B5EF4-FFF2-40B4-BE49-F238E27FC236}">
                <a16:creationId xmlns:a16="http://schemas.microsoft.com/office/drawing/2014/main" id="{6C94BCD8-FDCB-4D8C-BE52-EB6F4AD5F98D}"/>
              </a:ext>
            </a:extLst>
          </p:cNvPr>
          <p:cNvPicPr>
            <a:picLocks noChangeAspect="1"/>
          </p:cNvPicPr>
          <p:nvPr/>
        </p:nvPicPr>
        <p:blipFill>
          <a:blip r:embed="rId3"/>
          <a:stretch>
            <a:fillRect/>
          </a:stretch>
        </p:blipFill>
        <p:spPr>
          <a:xfrm>
            <a:off x="0" y="5675376"/>
            <a:ext cx="12192000" cy="1182624"/>
          </a:xfrm>
          <a:prstGeom prst="rect">
            <a:avLst/>
          </a:prstGeom>
        </p:spPr>
      </p:pic>
      <p:pic>
        <p:nvPicPr>
          <p:cNvPr id="6" name="Picture 5">
            <a:extLst>
              <a:ext uri="{FF2B5EF4-FFF2-40B4-BE49-F238E27FC236}">
                <a16:creationId xmlns:a16="http://schemas.microsoft.com/office/drawing/2014/main" id="{AFCBB0BE-C662-422E-B6B3-18193F596DD1}"/>
              </a:ext>
            </a:extLst>
          </p:cNvPr>
          <p:cNvPicPr>
            <a:picLocks noChangeAspect="1"/>
          </p:cNvPicPr>
          <p:nvPr/>
        </p:nvPicPr>
        <p:blipFill>
          <a:blip r:embed="rId4"/>
          <a:stretch>
            <a:fillRect/>
          </a:stretch>
        </p:blipFill>
        <p:spPr>
          <a:xfrm>
            <a:off x="807573" y="832704"/>
            <a:ext cx="2305050" cy="2238375"/>
          </a:xfrm>
          <a:prstGeom prst="rect">
            <a:avLst/>
          </a:prstGeom>
        </p:spPr>
      </p:pic>
      <p:sp>
        <p:nvSpPr>
          <p:cNvPr id="7" name="TextBox 6">
            <a:extLst>
              <a:ext uri="{FF2B5EF4-FFF2-40B4-BE49-F238E27FC236}">
                <a16:creationId xmlns:a16="http://schemas.microsoft.com/office/drawing/2014/main" id="{07B0C29C-DB67-41D4-A569-E22335DEF826}"/>
              </a:ext>
            </a:extLst>
          </p:cNvPr>
          <p:cNvSpPr txBox="1"/>
          <p:nvPr/>
        </p:nvSpPr>
        <p:spPr>
          <a:xfrm>
            <a:off x="3474720" y="832704"/>
            <a:ext cx="8060788" cy="4939814"/>
          </a:xfrm>
          <a:prstGeom prst="rect">
            <a:avLst/>
          </a:prstGeom>
          <a:noFill/>
        </p:spPr>
        <p:txBody>
          <a:bodyPr wrap="square" rtlCol="0">
            <a:spAutoFit/>
          </a:bodyPr>
          <a:lstStyle/>
          <a:p>
            <a:r>
              <a:rPr lang="en-US" sz="1500" dirty="0">
                <a:latin typeface="Century Gothic" panose="020B0502020202020204" pitchFamily="34" charset="0"/>
                <a:cs typeface="Arial" panose="020B0604020202020204" pitchFamily="34" charset="0"/>
              </a:rPr>
              <a:t>Nan Gallagher, JD, Esq. has devoted her career exclusively to the advocacy of healthcare professionals and entities. An accomplished healthcare and employment litigator and administrative attorney, she focuses her practice on licensing, regulatory and credentialing matters in New Jersey and New York, covering all facets of administrative professional discipline, litigation, medical malpractice defense, medical staff and society representation, and general counsel services, and a plethora of related services such as EMR and cybersecurity counseling, physician and practice transactional services, estate and disaster planning for medical practices, physician burnout and employment and labor counseling including Qui Tams, ERISA and state out-of-network appeals, audits, billing and coding counseling, telemedicine, HIPAA and OSHA compliance services. She is a Certified HIPAA Administrator and OSHA Compliance Analyst offering manual and training programs to her healthcare clientele.</a:t>
            </a:r>
          </a:p>
          <a:p>
            <a:endParaRPr lang="en-US" sz="1500" dirty="0">
              <a:latin typeface="Century Gothic" panose="020B0502020202020204" pitchFamily="34" charset="0"/>
              <a:cs typeface="Arial" panose="020B0604020202020204" pitchFamily="34" charset="0"/>
            </a:endParaRPr>
          </a:p>
          <a:p>
            <a:r>
              <a:rPr lang="en-US" sz="1500" dirty="0">
                <a:latin typeface="Century Gothic" panose="020B0502020202020204" pitchFamily="34" charset="0"/>
                <a:cs typeface="Arial" panose="020B0604020202020204" pitchFamily="34" charset="0"/>
              </a:rPr>
              <a:t>A nationally recognized authority and presenter on groundbreaking healthcare topics, she is often sought after for her dedicated focus on often controversial pro-physician platforms. </a:t>
            </a:r>
          </a:p>
          <a:p>
            <a:endParaRPr lang="en-US" sz="1500" dirty="0">
              <a:latin typeface="Century Gothic" panose="020B0502020202020204" pitchFamily="34" charset="0"/>
              <a:cs typeface="Arial" panose="020B0604020202020204" pitchFamily="34" charset="0"/>
            </a:endParaRPr>
          </a:p>
          <a:p>
            <a:r>
              <a:rPr lang="en-US" sz="1500" dirty="0">
                <a:latin typeface="Century Gothic" panose="020B0502020202020204" pitchFamily="34" charset="0"/>
                <a:cs typeface="Arial" panose="020B0604020202020204" pitchFamily="34" charset="0"/>
              </a:rPr>
              <a:t>In addition to serving as General Counsel to various medical societies and practices, she is proud to serve as General Counsel to the Professional Assistance Program of New Jersey, as well as to the medical staffs of several hospital systems in New Jersey.</a:t>
            </a:r>
          </a:p>
        </p:txBody>
      </p:sp>
      <p:sp>
        <p:nvSpPr>
          <p:cNvPr id="8" name="TextBox 7">
            <a:extLst>
              <a:ext uri="{FF2B5EF4-FFF2-40B4-BE49-F238E27FC236}">
                <a16:creationId xmlns:a16="http://schemas.microsoft.com/office/drawing/2014/main" id="{AB60B51C-E18C-42CE-91A5-5C546F2DD4CF}"/>
              </a:ext>
            </a:extLst>
          </p:cNvPr>
          <p:cNvSpPr txBox="1"/>
          <p:nvPr/>
        </p:nvSpPr>
        <p:spPr>
          <a:xfrm>
            <a:off x="731864" y="4505825"/>
            <a:ext cx="2423608" cy="1169551"/>
          </a:xfrm>
          <a:prstGeom prst="rect">
            <a:avLst/>
          </a:prstGeom>
          <a:noFill/>
        </p:spPr>
        <p:txBody>
          <a:bodyPr wrap="square" rtlCol="0">
            <a:spAutoFit/>
          </a:bodyPr>
          <a:lstStyle/>
          <a:p>
            <a:r>
              <a:rPr lang="en-US" sz="1400" b="1" dirty="0">
                <a:latin typeface="Century Gothic" panose="020B0502020202020204" pitchFamily="34" charset="0"/>
                <a:cs typeface="Arial" panose="020B0604020202020204" pitchFamily="34" charset="0"/>
              </a:rPr>
              <a:t>New Jersey Office</a:t>
            </a:r>
          </a:p>
          <a:p>
            <a:r>
              <a:rPr lang="en-US" sz="1400" b="1" dirty="0">
                <a:latin typeface="Century Gothic" panose="020B0502020202020204" pitchFamily="34" charset="0"/>
                <a:cs typeface="Arial" panose="020B0604020202020204" pitchFamily="34" charset="0"/>
              </a:rPr>
              <a:t>52 Elm Street, Suite 1, </a:t>
            </a:r>
          </a:p>
          <a:p>
            <a:r>
              <a:rPr lang="en-US" sz="1400" b="1" dirty="0">
                <a:latin typeface="Century Gothic" panose="020B0502020202020204" pitchFamily="34" charset="0"/>
                <a:cs typeface="Arial" panose="020B0604020202020204" pitchFamily="34" charset="0"/>
              </a:rPr>
              <a:t>Morristown, NJ 07960</a:t>
            </a:r>
          </a:p>
          <a:p>
            <a:r>
              <a:rPr lang="en-US" sz="1400" dirty="0">
                <a:latin typeface="Century Gothic" panose="020B0502020202020204" pitchFamily="34" charset="0"/>
                <a:cs typeface="Arial" panose="020B0604020202020204" pitchFamily="34" charset="0"/>
              </a:rPr>
              <a:t>T: (973) 998-8494 </a:t>
            </a:r>
          </a:p>
          <a:p>
            <a:r>
              <a:rPr lang="en-US" sz="1400" dirty="0">
                <a:latin typeface="Century Gothic" panose="020B0502020202020204" pitchFamily="34" charset="0"/>
                <a:cs typeface="Arial" panose="020B0604020202020204" pitchFamily="34" charset="0"/>
              </a:rPr>
              <a:t>F: (973) 327-7752</a:t>
            </a:r>
          </a:p>
        </p:txBody>
      </p:sp>
      <p:sp>
        <p:nvSpPr>
          <p:cNvPr id="9" name="TextBox 8">
            <a:extLst>
              <a:ext uri="{FF2B5EF4-FFF2-40B4-BE49-F238E27FC236}">
                <a16:creationId xmlns:a16="http://schemas.microsoft.com/office/drawing/2014/main" id="{0FFED783-DF2E-43B0-A40D-B86CFEE7C627}"/>
              </a:ext>
            </a:extLst>
          </p:cNvPr>
          <p:cNvSpPr txBox="1"/>
          <p:nvPr/>
        </p:nvSpPr>
        <p:spPr>
          <a:xfrm>
            <a:off x="656492" y="3207026"/>
            <a:ext cx="2630047" cy="861774"/>
          </a:xfrm>
          <a:prstGeom prst="rect">
            <a:avLst/>
          </a:prstGeom>
          <a:noFill/>
        </p:spPr>
        <p:txBody>
          <a:bodyPr wrap="square" rtlCol="0">
            <a:spAutoFit/>
          </a:bodyPr>
          <a:lstStyle/>
          <a:p>
            <a:pPr algn="ctr"/>
            <a:r>
              <a:rPr lang="en-US" sz="1400" spc="400" dirty="0">
                <a:latin typeface="Century Gothic" panose="020B0502020202020204" pitchFamily="34" charset="0"/>
                <a:cs typeface="Arial" panose="020B0604020202020204" pitchFamily="34" charset="0"/>
              </a:rPr>
              <a:t>THE</a:t>
            </a:r>
            <a:r>
              <a:rPr lang="en-US" spc="200" dirty="0">
                <a:latin typeface="Century Gothic" panose="020B0502020202020204" pitchFamily="34" charset="0"/>
                <a:cs typeface="Arial" panose="020B0604020202020204" pitchFamily="34" charset="0"/>
              </a:rPr>
              <a:t> </a:t>
            </a:r>
          </a:p>
          <a:p>
            <a:pPr algn="ctr"/>
            <a:r>
              <a:rPr lang="en-US" spc="200" dirty="0">
                <a:latin typeface="Century Gothic" panose="020B0502020202020204" pitchFamily="34" charset="0"/>
                <a:cs typeface="Arial" panose="020B0604020202020204" pitchFamily="34" charset="0"/>
              </a:rPr>
              <a:t>NAN GALLAGHER  </a:t>
            </a:r>
          </a:p>
          <a:p>
            <a:pPr algn="ctr"/>
            <a:r>
              <a:rPr lang="en-US" sz="1400" spc="400" dirty="0">
                <a:latin typeface="Century Gothic" panose="020B0502020202020204" pitchFamily="34" charset="0"/>
                <a:cs typeface="Arial" panose="020B0604020202020204" pitchFamily="34" charset="0"/>
              </a:rPr>
              <a:t>LAW GROUP</a:t>
            </a:r>
          </a:p>
        </p:txBody>
      </p:sp>
      <p:cxnSp>
        <p:nvCxnSpPr>
          <p:cNvPr id="11" name="Straight Connector 10">
            <a:extLst>
              <a:ext uri="{FF2B5EF4-FFF2-40B4-BE49-F238E27FC236}">
                <a16:creationId xmlns:a16="http://schemas.microsoft.com/office/drawing/2014/main" id="{9233EDF4-7689-4704-B201-7563B6296430}"/>
              </a:ext>
            </a:extLst>
          </p:cNvPr>
          <p:cNvCxnSpPr/>
          <p:nvPr/>
        </p:nvCxnSpPr>
        <p:spPr>
          <a:xfrm>
            <a:off x="984595" y="3425687"/>
            <a:ext cx="66260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26DDDE-92A5-4088-B8D2-BAC6073B8DAB}"/>
              </a:ext>
            </a:extLst>
          </p:cNvPr>
          <p:cNvCxnSpPr/>
          <p:nvPr/>
        </p:nvCxnSpPr>
        <p:spPr>
          <a:xfrm>
            <a:off x="2275233" y="3425687"/>
            <a:ext cx="662609"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229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6" y="1013687"/>
            <a:ext cx="6232398" cy="5954325"/>
          </a:xfrm>
        </p:spPr>
        <p:txBody>
          <a:bodyPr vert="horz" lIns="91440" tIns="45720" rIns="91440" bIns="45720" rtlCol="0" anchor="ctr">
            <a:normAutofit fontScale="90000"/>
          </a:bodyPr>
          <a:lstStyle/>
          <a:p>
            <a:pPr lvl="0"/>
            <a:r>
              <a:rPr lang="en-US" sz="1800" dirty="0">
                <a:solidFill>
                  <a:schemeClr val="bg1"/>
                </a:solidFill>
                <a:latin typeface="+mn-lt"/>
              </a:rPr>
              <a:t>You cannot force any employee to come in during this pandemic.  If they do not feel comfortable coming in, then you may wish to consider furloughing them.  </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Employees who have COVID-19 or are suspected to have been exposed to it cannot be compelled to come in.  Depending on the circumstances, they would (i) continue to be paid, (ii) go out on temporary disability, or (iii) in rare circumstances may be furloughed.</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“Tune in” to your State &amp; National Department of Labor’s Guidelines.</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Advise furloughed employees to file for unemployment.</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*Be mindful that it may be advisable not to furlough staff </a:t>
            </a:r>
            <a:r>
              <a:rPr lang="en-US" sz="1800" u="sng" dirty="0">
                <a:solidFill>
                  <a:schemeClr val="bg1"/>
                </a:solidFill>
                <a:latin typeface="+mn-lt"/>
              </a:rPr>
              <a:t>if</a:t>
            </a:r>
            <a:r>
              <a:rPr lang="en-US" sz="1800" dirty="0">
                <a:solidFill>
                  <a:schemeClr val="bg1"/>
                </a:solidFill>
                <a:latin typeface="+mn-lt"/>
              </a:rPr>
              <a:t> it will qualify your practice for maximum benefits of State or Federal funding through various stimulus and bailout packages.</a:t>
            </a:r>
            <a:br>
              <a:rPr lang="en-US" sz="1800" dirty="0">
                <a:solidFill>
                  <a:schemeClr val="bg1"/>
                </a:solidFill>
                <a:latin typeface="+mn-lt"/>
              </a:rPr>
            </a:br>
            <a:br>
              <a:rPr lang="en-US" sz="2000" dirty="0">
                <a:solidFill>
                  <a:schemeClr val="bg1"/>
                </a:solidFill>
                <a:latin typeface="+mn-lt"/>
              </a:rPr>
            </a:br>
            <a:br>
              <a:rPr lang="en-US" sz="2000" dirty="0">
                <a:solidFill>
                  <a:schemeClr val="bg1"/>
                </a:solidFill>
                <a:latin typeface="+mn-lt"/>
              </a:rPr>
            </a:br>
            <a:br>
              <a:rPr lang="en-US" sz="2000" dirty="0">
                <a:solidFill>
                  <a:schemeClr val="bg1"/>
                </a:solidFill>
                <a:latin typeface="+mn-lt"/>
              </a:rPr>
            </a:br>
            <a:endParaRPr lang="en-US" sz="3200" dirty="0">
              <a:solidFill>
                <a:schemeClr val="accent6">
                  <a:lumMod val="50000"/>
                </a:schemeClr>
              </a:solidFill>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HR GUIDANCE DURING THE COVID-19 PANDEMIC</a:t>
            </a:r>
            <a:endParaRPr lang="en-US" sz="3600"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4674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6" y="921408"/>
            <a:ext cx="6232398" cy="5954325"/>
          </a:xfrm>
        </p:spPr>
        <p:txBody>
          <a:bodyPr vert="horz" lIns="91440" tIns="45720" rIns="91440" bIns="45720" rtlCol="0" anchor="ctr">
            <a:normAutofit/>
          </a:bodyPr>
          <a:lstStyle/>
          <a:p>
            <a:pPr lvl="0"/>
            <a:r>
              <a:rPr lang="en-US" sz="1600" dirty="0">
                <a:solidFill>
                  <a:schemeClr val="bg1"/>
                </a:solidFill>
                <a:latin typeface="+mn-lt"/>
              </a:rPr>
              <a:t>When the coast is clear … Hire. Them. Back. </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When is that?</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The answer varies practice-to-practice</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If you received PPP, no later than December 31</a:t>
            </a:r>
            <a:r>
              <a:rPr lang="en-US" sz="1600" baseline="30000" dirty="0">
                <a:solidFill>
                  <a:schemeClr val="bg1"/>
                </a:solidFill>
                <a:latin typeface="+mn-lt"/>
              </a:rPr>
              <a:t>st</a:t>
            </a:r>
            <a:r>
              <a:rPr lang="en-US" sz="1600" dirty="0">
                <a:solidFill>
                  <a:schemeClr val="bg1"/>
                </a:solidFill>
                <a:latin typeface="+mn-lt"/>
              </a:rPr>
              <a:t> </a:t>
            </a:r>
            <a:br>
              <a:rPr lang="en-US" sz="2000" dirty="0">
                <a:solidFill>
                  <a:schemeClr val="bg1"/>
                </a:solidFill>
                <a:latin typeface="+mn-lt"/>
              </a:rPr>
            </a:br>
            <a:br>
              <a:rPr lang="en-US" sz="2000" dirty="0">
                <a:solidFill>
                  <a:schemeClr val="bg1"/>
                </a:solidFill>
                <a:latin typeface="+mn-lt"/>
              </a:rPr>
            </a:br>
            <a:br>
              <a:rPr lang="en-US" sz="2000" dirty="0">
                <a:solidFill>
                  <a:schemeClr val="bg1"/>
                </a:solidFill>
                <a:latin typeface="+mn-lt"/>
              </a:rPr>
            </a:br>
            <a:br>
              <a:rPr lang="en-US" sz="2000" dirty="0">
                <a:solidFill>
                  <a:schemeClr val="bg1"/>
                </a:solidFill>
                <a:latin typeface="+mn-lt"/>
              </a:rPr>
            </a:br>
            <a:br>
              <a:rPr lang="en-US" sz="2000" dirty="0">
                <a:solidFill>
                  <a:schemeClr val="bg1"/>
                </a:solidFill>
                <a:latin typeface="+mn-lt"/>
              </a:rPr>
            </a:br>
            <a:endParaRPr lang="en-US" sz="3200" dirty="0">
              <a:solidFill>
                <a:schemeClr val="accent6">
                  <a:lumMod val="50000"/>
                </a:schemeClr>
              </a:solidFill>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HR GUIDANCE DURING THE COVID-19 PANDEMIC </a:t>
            </a:r>
            <a:r>
              <a:rPr lang="en-US" sz="2400" dirty="0">
                <a:solidFill>
                  <a:schemeClr val="tx1"/>
                </a:solidFill>
                <a:latin typeface="Arial" panose="020B0604020202020204" pitchFamily="34" charset="0"/>
                <a:cs typeface="Arial" panose="020B0604020202020204" pitchFamily="34" charset="0"/>
              </a:rPr>
              <a:t>(continued …)</a:t>
            </a:r>
            <a:endParaRPr lang="en-US" sz="2400"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7663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6" y="1195115"/>
            <a:ext cx="6232398" cy="6238170"/>
          </a:xfrm>
        </p:spPr>
        <p:txBody>
          <a:bodyPr vert="horz" lIns="91440" tIns="45720" rIns="91440" bIns="45720" rtlCol="0" anchor="ctr">
            <a:normAutofit/>
          </a:bodyPr>
          <a:lstStyle/>
          <a:p>
            <a:pPr lvl="0"/>
            <a:r>
              <a:rPr lang="en-US" sz="1600" dirty="0">
                <a:solidFill>
                  <a:schemeClr val="bg1"/>
                </a:solidFill>
                <a:latin typeface="+mn-lt"/>
              </a:rPr>
              <a:t>A separate webinar.</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The floodgates have been lifted.</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Following a “stall” in payments, Medicare and commercial payors are paying.</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While telemedicine may be here to stay in a more prevalent form than before, the relaxed requirements will “snap back” into strict place following the pandemic resolution. </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a:t>
            </a:r>
            <a:r>
              <a:rPr lang="en-US" sz="1600" b="1" dirty="0">
                <a:solidFill>
                  <a:schemeClr val="bg1"/>
                </a:solidFill>
                <a:latin typeface="+mn-lt"/>
              </a:rPr>
              <a:t>For prescribers of CDS, the rules of the Prescription Monitoring Program and heightened SAMHSA parameters still apply!</a:t>
            </a:r>
            <a:br>
              <a:rPr lang="en-US" sz="1600" b="1" dirty="0">
                <a:solidFill>
                  <a:srgbClr val="0070C0"/>
                </a:solidFill>
                <a:latin typeface="+mn-lt"/>
              </a:rPr>
            </a:br>
            <a:br>
              <a:rPr lang="en-US" sz="1600" dirty="0">
                <a:solidFill>
                  <a:schemeClr val="bg1"/>
                </a:solidFill>
                <a:latin typeface="+mn-lt"/>
              </a:rPr>
            </a:br>
            <a:br>
              <a:rPr lang="en-US" sz="1600" dirty="0">
                <a:solidFill>
                  <a:schemeClr val="bg1"/>
                </a:solidFill>
                <a:latin typeface="+mn-lt"/>
                <a:cs typeface="Arial" panose="020B0604020202020204" pitchFamily="34" charset="0"/>
              </a:rPr>
            </a:br>
            <a:br>
              <a:rPr lang="en-US" sz="1600" dirty="0">
                <a:solidFill>
                  <a:schemeClr val="accent6">
                    <a:lumMod val="50000"/>
                  </a:schemeClr>
                </a:solidFill>
                <a:latin typeface="Arial" panose="020B0604020202020204" pitchFamily="34" charset="0"/>
                <a:cs typeface="Arial" panose="020B0604020202020204" pitchFamily="34" charset="0"/>
              </a:rPr>
            </a:br>
            <a:br>
              <a:rPr lang="en-US" sz="3200" dirty="0">
                <a:solidFill>
                  <a:schemeClr val="accent6">
                    <a:lumMod val="50000"/>
                  </a:schemeClr>
                </a:solidFill>
                <a:latin typeface="Baskerville Old Face" panose="02020602080505020303" pitchFamily="18" charset="0"/>
              </a:rPr>
            </a:br>
            <a:endParaRPr lang="en-US" sz="3200" dirty="0">
              <a:solidFill>
                <a:schemeClr val="accent6">
                  <a:lumMod val="50000"/>
                </a:schemeClr>
              </a:solidFill>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Telemedicine</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14519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6" y="1195115"/>
            <a:ext cx="6232398" cy="6238170"/>
          </a:xfrm>
        </p:spPr>
        <p:txBody>
          <a:bodyPr vert="horz" lIns="91440" tIns="45720" rIns="91440" bIns="45720" rtlCol="0" anchor="ctr">
            <a:normAutofit/>
          </a:bodyPr>
          <a:lstStyle/>
          <a:p>
            <a:pPr lvl="0"/>
            <a:r>
              <a:rPr lang="en-US" sz="1600" dirty="0">
                <a:solidFill>
                  <a:schemeClr val="bg1"/>
                </a:solidFill>
                <a:latin typeface="+mn-lt"/>
              </a:rPr>
              <a:t>The landscape is ever-changing.</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In early April, OSHA announced that employers just had to show a “good faith” effort to comply with OSHA standards in order to pass muster during this pandemic.</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With parts of the country opening back up, last week OSHA launched a massive healthcare centric COVID19 inspection effort.</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Since early May, there have been 266 OSHA inspections of NJ medical practices and hospitals – prompted by concerned workers.</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Be </a:t>
            </a:r>
            <a:r>
              <a:rPr lang="en-US" sz="1600" u="sng" dirty="0">
                <a:solidFill>
                  <a:schemeClr val="bg1"/>
                </a:solidFill>
                <a:latin typeface="+mn-lt"/>
              </a:rPr>
              <a:t>safe</a:t>
            </a:r>
            <a:r>
              <a:rPr lang="en-US" sz="1600" dirty="0">
                <a:solidFill>
                  <a:schemeClr val="bg1"/>
                </a:solidFill>
                <a:latin typeface="+mn-lt"/>
              </a:rPr>
              <a:t>, be </a:t>
            </a:r>
            <a:r>
              <a:rPr lang="en-US" sz="1600" u="sng" dirty="0">
                <a:solidFill>
                  <a:schemeClr val="bg1"/>
                </a:solidFill>
                <a:latin typeface="+mn-lt"/>
              </a:rPr>
              <a:t>smart</a:t>
            </a:r>
            <a:r>
              <a:rPr lang="en-US" sz="1600" dirty="0">
                <a:solidFill>
                  <a:schemeClr val="bg1"/>
                </a:solidFill>
                <a:latin typeface="+mn-lt"/>
              </a:rPr>
              <a:t>, be </a:t>
            </a:r>
            <a:r>
              <a:rPr lang="en-US" sz="1600" u="sng" dirty="0">
                <a:solidFill>
                  <a:schemeClr val="bg1"/>
                </a:solidFill>
                <a:latin typeface="+mn-lt"/>
              </a:rPr>
              <a:t>clean</a:t>
            </a:r>
            <a:r>
              <a:rPr lang="en-US" sz="1600" dirty="0">
                <a:solidFill>
                  <a:schemeClr val="bg1"/>
                </a:solidFill>
                <a:latin typeface="+mn-lt"/>
              </a:rPr>
              <a:t>, be </a:t>
            </a:r>
            <a:r>
              <a:rPr lang="en-US" sz="1600" u="sng" dirty="0">
                <a:solidFill>
                  <a:schemeClr val="bg1"/>
                </a:solidFill>
                <a:latin typeface="+mn-lt"/>
              </a:rPr>
              <a:t>cautious</a:t>
            </a:r>
            <a:r>
              <a:rPr lang="en-US" sz="1600" dirty="0">
                <a:solidFill>
                  <a:schemeClr val="bg1"/>
                </a:solidFill>
                <a:latin typeface="+mn-lt"/>
              </a:rPr>
              <a:t>.</a:t>
            </a:r>
            <a:br>
              <a:rPr lang="en-US" sz="1600" dirty="0">
                <a:solidFill>
                  <a:schemeClr val="bg1"/>
                </a:solidFill>
                <a:latin typeface="+mn-lt"/>
              </a:rPr>
            </a:br>
            <a:br>
              <a:rPr lang="en-US" sz="1600" dirty="0">
                <a:solidFill>
                  <a:srgbClr val="0070C0"/>
                </a:solidFill>
                <a:latin typeface="+mn-lt"/>
              </a:rPr>
            </a:br>
            <a:br>
              <a:rPr lang="en-US" sz="1600" dirty="0">
                <a:solidFill>
                  <a:schemeClr val="bg1"/>
                </a:solidFill>
                <a:latin typeface="+mn-lt"/>
              </a:rPr>
            </a:br>
            <a:br>
              <a:rPr lang="en-US" sz="1600" dirty="0">
                <a:solidFill>
                  <a:schemeClr val="bg1"/>
                </a:solidFill>
                <a:latin typeface="+mn-lt"/>
                <a:cs typeface="Arial" panose="020B0604020202020204" pitchFamily="34" charset="0"/>
              </a:rPr>
            </a:br>
            <a:br>
              <a:rPr lang="en-US" sz="1600" dirty="0">
                <a:solidFill>
                  <a:schemeClr val="accent6">
                    <a:lumMod val="50000"/>
                  </a:schemeClr>
                </a:solidFill>
                <a:latin typeface="Arial" panose="020B0604020202020204" pitchFamily="34" charset="0"/>
                <a:cs typeface="Arial" panose="020B0604020202020204" pitchFamily="34" charset="0"/>
              </a:rPr>
            </a:br>
            <a:br>
              <a:rPr lang="en-US" sz="3200" dirty="0">
                <a:solidFill>
                  <a:schemeClr val="accent6">
                    <a:lumMod val="50000"/>
                  </a:schemeClr>
                </a:solidFill>
                <a:latin typeface="Baskerville Old Face" panose="02020602080505020303" pitchFamily="18" charset="0"/>
              </a:rPr>
            </a:br>
            <a:endParaRPr lang="en-US" sz="3200" dirty="0">
              <a:solidFill>
                <a:schemeClr val="accent6">
                  <a:lumMod val="50000"/>
                </a:schemeClr>
              </a:solidFill>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OSHA</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80846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6" y="1195115"/>
            <a:ext cx="6232398" cy="6238170"/>
          </a:xfrm>
        </p:spPr>
        <p:txBody>
          <a:bodyPr vert="horz" lIns="91440" tIns="45720" rIns="91440" bIns="45720" rtlCol="0" anchor="ctr">
            <a:normAutofit/>
          </a:bodyPr>
          <a:lstStyle/>
          <a:p>
            <a:pPr lvl="0"/>
            <a:r>
              <a:rPr lang="en-US" sz="1600" dirty="0">
                <a:solidFill>
                  <a:schemeClr val="bg1"/>
                </a:solidFill>
                <a:latin typeface="+mn-lt"/>
              </a:rPr>
              <a:t>Many employers are downsizing permanently.</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Many employers are furloughing contracted doctors temporarily.</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On the one hand, employers cannot pay contracted physicians if there is no money to pay due to COVID distress.</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On the other hand, employed physicians with contracts have </a:t>
            </a:r>
            <a:r>
              <a:rPr lang="en-US" sz="1600" u="sng" dirty="0">
                <a:solidFill>
                  <a:schemeClr val="bg1"/>
                </a:solidFill>
                <a:latin typeface="+mn-lt"/>
              </a:rPr>
              <a:t>contractual rights</a:t>
            </a:r>
            <a:r>
              <a:rPr lang="en-US" sz="1600" dirty="0">
                <a:solidFill>
                  <a:schemeClr val="bg1"/>
                </a:solidFill>
                <a:latin typeface="+mn-lt"/>
              </a:rPr>
              <a:t> to payment.</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Revisit contracts now.  (i.e., pandemic, force majeure, separation, and arbitration provisions).</a:t>
            </a:r>
            <a:br>
              <a:rPr lang="en-US" sz="1600" dirty="0">
                <a:solidFill>
                  <a:schemeClr val="bg1"/>
                </a:solidFill>
                <a:latin typeface="+mn-lt"/>
              </a:rPr>
            </a:br>
            <a:br>
              <a:rPr lang="en-US" sz="1600" dirty="0">
                <a:solidFill>
                  <a:schemeClr val="bg1"/>
                </a:solidFill>
                <a:latin typeface="+mn-lt"/>
              </a:rPr>
            </a:br>
            <a:br>
              <a:rPr lang="en-US" sz="1600" dirty="0">
                <a:solidFill>
                  <a:srgbClr val="0070C0"/>
                </a:solidFill>
                <a:latin typeface="+mn-lt"/>
              </a:rPr>
            </a:br>
            <a:br>
              <a:rPr lang="en-US" sz="1600" dirty="0">
                <a:solidFill>
                  <a:schemeClr val="bg1"/>
                </a:solidFill>
                <a:latin typeface="+mn-lt"/>
              </a:rPr>
            </a:br>
            <a:br>
              <a:rPr lang="en-US" sz="1600" dirty="0">
                <a:solidFill>
                  <a:schemeClr val="bg1"/>
                </a:solidFill>
                <a:latin typeface="+mn-lt"/>
                <a:cs typeface="Arial" panose="020B0604020202020204" pitchFamily="34" charset="0"/>
              </a:rPr>
            </a:br>
            <a:br>
              <a:rPr lang="en-US" sz="1600" dirty="0">
                <a:solidFill>
                  <a:schemeClr val="accent6">
                    <a:lumMod val="50000"/>
                  </a:schemeClr>
                </a:solidFill>
                <a:latin typeface="Arial" panose="020B0604020202020204" pitchFamily="34" charset="0"/>
                <a:cs typeface="Arial" panose="020B0604020202020204" pitchFamily="34" charset="0"/>
              </a:rPr>
            </a:br>
            <a:br>
              <a:rPr lang="en-US" sz="3200" dirty="0">
                <a:solidFill>
                  <a:schemeClr val="accent6">
                    <a:lumMod val="50000"/>
                  </a:schemeClr>
                </a:solidFill>
                <a:latin typeface="Baskerville Old Face" panose="02020602080505020303" pitchFamily="18" charset="0"/>
              </a:rPr>
            </a:br>
            <a:endParaRPr lang="en-US" sz="3200" dirty="0">
              <a:solidFill>
                <a:schemeClr val="accent6">
                  <a:lumMod val="50000"/>
                </a:schemeClr>
              </a:solidFill>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CONTRACTS</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6484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6" y="0"/>
            <a:ext cx="6232398" cy="5954325"/>
          </a:xfrm>
        </p:spPr>
        <p:txBody>
          <a:bodyPr vert="horz" lIns="91440" tIns="45720" rIns="91440" bIns="45720" rtlCol="0" anchor="ctr">
            <a:normAutofit/>
          </a:bodyPr>
          <a:lstStyle/>
          <a:p>
            <a:br>
              <a:rPr lang="en-US" sz="2000" dirty="0">
                <a:solidFill>
                  <a:schemeClr val="accent3">
                    <a:lumMod val="75000"/>
                  </a:schemeClr>
                </a:solidFill>
                <a:latin typeface="Arial" panose="020B0604020202020204" pitchFamily="34" charset="0"/>
                <a:cs typeface="Arial" panose="020B0604020202020204" pitchFamily="34" charset="0"/>
              </a:rPr>
            </a:br>
            <a:br>
              <a:rPr lang="en-US" sz="2000" dirty="0">
                <a:solidFill>
                  <a:schemeClr val="accent3">
                    <a:lumMod val="75000"/>
                  </a:schemeClr>
                </a:solidFill>
                <a:latin typeface="Arial" panose="020B0604020202020204" pitchFamily="34" charset="0"/>
                <a:cs typeface="Arial" panose="020B0604020202020204" pitchFamily="34" charset="0"/>
              </a:rPr>
            </a:br>
            <a:br>
              <a:rPr lang="en-US" sz="2000" dirty="0">
                <a:solidFill>
                  <a:schemeClr val="accent3">
                    <a:lumMod val="75000"/>
                  </a:schemeClr>
                </a:solidFill>
                <a:latin typeface="Arial" panose="020B0604020202020204" pitchFamily="34" charset="0"/>
                <a:cs typeface="Arial" panose="020B0604020202020204" pitchFamily="34" charset="0"/>
              </a:rPr>
            </a:br>
            <a:r>
              <a:rPr lang="en-US" sz="1800" dirty="0">
                <a:solidFill>
                  <a:schemeClr val="bg1"/>
                </a:solidFill>
                <a:latin typeface="+mn-lt"/>
                <a:cs typeface="Arial" panose="020B0604020202020204" pitchFamily="34" charset="0"/>
              </a:rPr>
              <a:t>People are turning to record numbers of medical professionals and platforms for insight, recommendations, and support.</a:t>
            </a:r>
            <a:br>
              <a:rPr lang="en-US" sz="1800" dirty="0">
                <a:solidFill>
                  <a:schemeClr val="bg1"/>
                </a:solidFill>
                <a:latin typeface="+mn-lt"/>
                <a:cs typeface="Arial" panose="020B0604020202020204" pitchFamily="34" charset="0"/>
              </a:rPr>
            </a:br>
            <a:br>
              <a:rPr lang="en-US" sz="1800" dirty="0">
                <a:solidFill>
                  <a:schemeClr val="bg1"/>
                </a:solidFill>
                <a:latin typeface="+mn-lt"/>
                <a:cs typeface="Arial" panose="020B0604020202020204" pitchFamily="34" charset="0"/>
              </a:rPr>
            </a:br>
            <a:r>
              <a:rPr lang="en-US" sz="1800" dirty="0">
                <a:solidFill>
                  <a:schemeClr val="bg1"/>
                </a:solidFill>
                <a:latin typeface="+mn-lt"/>
              </a:rPr>
              <a:t>Support comes in different ways:</a:t>
            </a:r>
            <a:br>
              <a:rPr lang="en-US" sz="1800" dirty="0">
                <a:solidFill>
                  <a:schemeClr val="bg1"/>
                </a:solidFill>
                <a:latin typeface="+mn-lt"/>
              </a:rPr>
            </a:br>
            <a:r>
              <a:rPr lang="en-US" sz="1800" dirty="0">
                <a:solidFill>
                  <a:schemeClr val="bg1"/>
                </a:solidFill>
                <a:latin typeface="+mn-lt"/>
              </a:rPr>
              <a:t>	(i)   Blogs</a:t>
            </a:r>
            <a:br>
              <a:rPr lang="en-US" sz="1800" dirty="0">
                <a:solidFill>
                  <a:schemeClr val="bg1"/>
                </a:solidFill>
                <a:latin typeface="+mn-lt"/>
              </a:rPr>
            </a:br>
            <a:r>
              <a:rPr lang="en-US" sz="1800" dirty="0">
                <a:solidFill>
                  <a:schemeClr val="bg1"/>
                </a:solidFill>
                <a:latin typeface="+mn-lt"/>
              </a:rPr>
              <a:t>	(ii)  Articles</a:t>
            </a:r>
            <a:br>
              <a:rPr lang="en-US" sz="1800" dirty="0">
                <a:solidFill>
                  <a:schemeClr val="bg1"/>
                </a:solidFill>
                <a:latin typeface="+mn-lt"/>
              </a:rPr>
            </a:br>
            <a:r>
              <a:rPr lang="en-US" sz="1800" dirty="0">
                <a:solidFill>
                  <a:schemeClr val="bg1"/>
                </a:solidFill>
                <a:latin typeface="+mn-lt"/>
              </a:rPr>
              <a:t>	(iii) Cited updates from medical and   </a:t>
            </a:r>
            <a:br>
              <a:rPr lang="en-US" sz="1800" dirty="0">
                <a:solidFill>
                  <a:schemeClr val="bg1"/>
                </a:solidFill>
                <a:latin typeface="+mn-lt"/>
              </a:rPr>
            </a:br>
            <a:r>
              <a:rPr lang="en-US" sz="1800" dirty="0">
                <a:solidFill>
                  <a:schemeClr val="bg1"/>
                </a:solidFill>
                <a:latin typeface="+mn-lt"/>
              </a:rPr>
              <a:t>            governmental resources</a:t>
            </a:r>
            <a:br>
              <a:rPr lang="en-US" sz="1800" dirty="0">
                <a:solidFill>
                  <a:schemeClr val="accent6">
                    <a:lumMod val="50000"/>
                  </a:schemeClr>
                </a:solidFill>
                <a:latin typeface="+mn-lt"/>
              </a:rPr>
            </a:br>
            <a:br>
              <a:rPr lang="en-US" sz="1800" dirty="0">
                <a:solidFill>
                  <a:schemeClr val="accent6">
                    <a:lumMod val="50000"/>
                  </a:schemeClr>
                </a:solidFill>
                <a:latin typeface="+mn-lt"/>
              </a:rPr>
            </a:br>
            <a:r>
              <a:rPr lang="en-US" sz="1800" dirty="0">
                <a:solidFill>
                  <a:schemeClr val="bg1"/>
                </a:solidFill>
                <a:latin typeface="+mn-lt"/>
              </a:rPr>
              <a:t>Include respected COVID-19 guidance and tips for good health on your site.  </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Cite your site on social media!  Consider an active Twitter feed on your site.</a:t>
            </a:r>
            <a:endParaRPr lang="en-US" sz="1800" dirty="0">
              <a:solidFill>
                <a:schemeClr val="accent6">
                  <a:lumMod val="50000"/>
                </a:schemeClr>
              </a:solidFill>
              <a:latin typeface="+mn-lt"/>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987545" y="1195115"/>
            <a:ext cx="3257680"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Your WEBSITE</a:t>
            </a:r>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1296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042517" y="822255"/>
            <a:ext cx="6524357" cy="5954325"/>
          </a:xfrm>
        </p:spPr>
        <p:txBody>
          <a:bodyPr vert="horz" lIns="91440" tIns="45720" rIns="91440" bIns="45720" rtlCol="0" anchor="ctr">
            <a:normAutofit/>
          </a:bodyPr>
          <a:lstStyle/>
          <a:p>
            <a:br>
              <a:rPr lang="en-US" sz="2000" dirty="0">
                <a:solidFill>
                  <a:schemeClr val="accent3">
                    <a:lumMod val="75000"/>
                  </a:schemeClr>
                </a:solidFill>
                <a:latin typeface="Arial" panose="020B0604020202020204" pitchFamily="34" charset="0"/>
                <a:cs typeface="Arial" panose="020B0604020202020204" pitchFamily="34" charset="0"/>
              </a:rPr>
            </a:br>
            <a:r>
              <a:rPr lang="en-US" sz="1800" dirty="0">
                <a:solidFill>
                  <a:schemeClr val="bg1"/>
                </a:solidFill>
                <a:latin typeface="+mn-lt"/>
                <a:cs typeface="Arial" panose="020B0604020202020204" pitchFamily="34" charset="0"/>
              </a:rPr>
              <a:t>One of the biggest ASSETS to your practice is Social Media.</a:t>
            </a:r>
            <a:br>
              <a:rPr lang="en-US" sz="1800" dirty="0">
                <a:solidFill>
                  <a:schemeClr val="bg1"/>
                </a:solidFill>
                <a:latin typeface="+mn-lt"/>
                <a:cs typeface="Arial" panose="020B0604020202020204" pitchFamily="34" charset="0"/>
              </a:rPr>
            </a:br>
            <a:br>
              <a:rPr lang="en-US" sz="1800" dirty="0">
                <a:solidFill>
                  <a:schemeClr val="bg1"/>
                </a:solidFill>
                <a:latin typeface="+mn-lt"/>
                <a:cs typeface="Arial" panose="020B0604020202020204" pitchFamily="34" charset="0"/>
              </a:rPr>
            </a:br>
            <a:r>
              <a:rPr lang="en-US" sz="1800" dirty="0">
                <a:solidFill>
                  <a:schemeClr val="bg1"/>
                </a:solidFill>
                <a:latin typeface="+mn-lt"/>
                <a:cs typeface="Arial" panose="020B0604020202020204" pitchFamily="34" charset="0"/>
              </a:rPr>
              <a:t>COVID-19 social distancing means a large percentage of the population (adults, parents of pediatric patients, children, and forums) are turning to all vehicles of social media for news, updates, and information.</a:t>
            </a:r>
            <a:br>
              <a:rPr lang="en-US" sz="1800" dirty="0">
                <a:solidFill>
                  <a:schemeClr val="bg1"/>
                </a:solidFill>
                <a:latin typeface="+mn-lt"/>
                <a:cs typeface="Arial" panose="020B0604020202020204" pitchFamily="34" charset="0"/>
              </a:rPr>
            </a:br>
            <a:br>
              <a:rPr lang="en-US" sz="1800" dirty="0">
                <a:solidFill>
                  <a:schemeClr val="bg1"/>
                </a:solidFill>
                <a:latin typeface="+mn-lt"/>
                <a:cs typeface="Arial" panose="020B0604020202020204" pitchFamily="34" charset="0"/>
              </a:rPr>
            </a:br>
            <a:r>
              <a:rPr lang="en-US" sz="1800" dirty="0">
                <a:solidFill>
                  <a:schemeClr val="bg1"/>
                </a:solidFill>
                <a:latin typeface="+mn-lt"/>
                <a:cs typeface="Arial" panose="020B0604020202020204" pitchFamily="34" charset="0"/>
              </a:rPr>
              <a:t>While patient encounters are down, reminding patients and prospective patients that you are “tuned in” is an invaluable tool.</a:t>
            </a:r>
            <a:br>
              <a:rPr lang="en-US" sz="1800" dirty="0">
                <a:solidFill>
                  <a:schemeClr val="bg1"/>
                </a:solidFill>
                <a:latin typeface="+mn-lt"/>
                <a:cs typeface="Arial" panose="020B0604020202020204" pitchFamily="34" charset="0"/>
              </a:rPr>
            </a:br>
            <a:br>
              <a:rPr lang="en-US" sz="1800" dirty="0">
                <a:solidFill>
                  <a:schemeClr val="bg1"/>
                </a:solidFill>
                <a:latin typeface="+mn-lt"/>
                <a:cs typeface="Arial" panose="020B0604020202020204" pitchFamily="34" charset="0"/>
              </a:rPr>
            </a:br>
            <a:r>
              <a:rPr lang="en-US" sz="1800" dirty="0">
                <a:solidFill>
                  <a:schemeClr val="bg1"/>
                </a:solidFill>
                <a:latin typeface="+mn-lt"/>
                <a:cs typeface="Arial" panose="020B0604020202020204" pitchFamily="34" charset="0"/>
              </a:rPr>
              <a:t>Increases exposure &amp; word of mouth</a:t>
            </a:r>
            <a:br>
              <a:rPr lang="en-US" sz="1800" dirty="0">
                <a:solidFill>
                  <a:schemeClr val="bg1"/>
                </a:solidFill>
                <a:latin typeface="+mn-lt"/>
                <a:cs typeface="Arial" panose="020B0604020202020204" pitchFamily="34" charset="0"/>
              </a:rPr>
            </a:br>
            <a:br>
              <a:rPr lang="en-US" sz="2000" dirty="0">
                <a:solidFill>
                  <a:schemeClr val="bg1"/>
                </a:solidFill>
                <a:latin typeface="+mn-lt"/>
              </a:rPr>
            </a:br>
            <a:br>
              <a:rPr lang="en-US" sz="3200" dirty="0">
                <a:solidFill>
                  <a:schemeClr val="accent6">
                    <a:lumMod val="50000"/>
                  </a:schemeClr>
                </a:solidFill>
                <a:latin typeface="Baskerville Old Face" panose="02020602080505020303" pitchFamily="18" charset="0"/>
              </a:rPr>
            </a:br>
            <a:endParaRPr lang="en-US" sz="3200" dirty="0">
              <a:solidFill>
                <a:schemeClr val="accent6">
                  <a:lumMod val="50000"/>
                </a:schemeClr>
              </a:solidFill>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987545" y="1195115"/>
            <a:ext cx="3257680"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Stay Connected “socially”</a:t>
            </a:r>
          </a:p>
        </p:txBody>
      </p:sp>
    </p:spTree>
    <p:extLst>
      <p:ext uri="{BB962C8B-B14F-4D97-AF65-F5344CB8AC3E}">
        <p14:creationId xmlns:p14="http://schemas.microsoft.com/office/powerpoint/2010/main" val="4775880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234251" y="571500"/>
            <a:ext cx="6625705" cy="5954325"/>
          </a:xfrm>
        </p:spPr>
        <p:txBody>
          <a:bodyPr vert="horz" lIns="91440" tIns="45720" rIns="91440" bIns="45720" rtlCol="0" anchor="ctr">
            <a:normAutofit/>
          </a:bodyPr>
          <a:lstStyle/>
          <a:p>
            <a:r>
              <a:rPr lang="en-US" sz="1600" dirty="0">
                <a:solidFill>
                  <a:schemeClr val="bg1"/>
                </a:solidFill>
                <a:latin typeface="+mn-lt"/>
                <a:cs typeface="Arial" panose="020B0604020202020204" pitchFamily="34" charset="0"/>
              </a:rPr>
              <a:t>Downsize staff if necessary.  Handle with care.</a:t>
            </a:r>
            <a:br>
              <a:rPr lang="en-US" sz="1600" dirty="0">
                <a:solidFill>
                  <a:schemeClr val="bg1"/>
                </a:solidFill>
                <a:latin typeface="+mn-lt"/>
                <a:cs typeface="Arial" panose="020B0604020202020204" pitchFamily="34" charset="0"/>
              </a:rPr>
            </a:br>
            <a:br>
              <a:rPr lang="en-US" sz="1600" dirty="0">
                <a:solidFill>
                  <a:schemeClr val="bg1"/>
                </a:solidFill>
                <a:latin typeface="+mn-lt"/>
                <a:cs typeface="Arial" panose="020B0604020202020204" pitchFamily="34" charset="0"/>
              </a:rPr>
            </a:br>
            <a:r>
              <a:rPr lang="en-US" sz="1600" dirty="0">
                <a:solidFill>
                  <a:schemeClr val="bg1"/>
                </a:solidFill>
                <a:latin typeface="+mn-lt"/>
                <a:cs typeface="Arial" panose="020B0604020202020204" pitchFamily="34" charset="0"/>
              </a:rPr>
              <a:t>Seek guidance from CPAs, Brokers, and your Bank.</a:t>
            </a:r>
            <a:br>
              <a:rPr lang="en-US" sz="1600" dirty="0">
                <a:solidFill>
                  <a:schemeClr val="bg1"/>
                </a:solidFill>
                <a:latin typeface="+mn-lt"/>
                <a:cs typeface="Arial" panose="020B0604020202020204" pitchFamily="34" charset="0"/>
              </a:rPr>
            </a:br>
            <a:br>
              <a:rPr lang="en-US" sz="1600" dirty="0">
                <a:solidFill>
                  <a:schemeClr val="bg1"/>
                </a:solidFill>
                <a:latin typeface="+mn-lt"/>
                <a:cs typeface="Arial" panose="020B0604020202020204" pitchFamily="34" charset="0"/>
              </a:rPr>
            </a:br>
            <a:r>
              <a:rPr lang="en-US" sz="1600" dirty="0">
                <a:solidFill>
                  <a:schemeClr val="bg1"/>
                </a:solidFill>
                <a:latin typeface="+mn-lt"/>
                <a:cs typeface="Arial" panose="020B0604020202020204" pitchFamily="34" charset="0"/>
              </a:rPr>
              <a:t>Review and apply for your business continuation coverage (and challenge, if warranted).</a:t>
            </a:r>
            <a:br>
              <a:rPr lang="en-US" sz="1600" dirty="0">
                <a:solidFill>
                  <a:schemeClr val="bg1"/>
                </a:solidFill>
                <a:latin typeface="+mn-lt"/>
                <a:cs typeface="Arial" panose="020B0604020202020204" pitchFamily="34" charset="0"/>
              </a:rPr>
            </a:br>
            <a:br>
              <a:rPr lang="en-US" sz="1600" dirty="0">
                <a:solidFill>
                  <a:schemeClr val="bg1"/>
                </a:solidFill>
                <a:latin typeface="+mn-lt"/>
                <a:cs typeface="Arial" panose="020B0604020202020204" pitchFamily="34" charset="0"/>
              </a:rPr>
            </a:br>
            <a:r>
              <a:rPr lang="en-US" sz="1600" dirty="0">
                <a:solidFill>
                  <a:schemeClr val="bg1"/>
                </a:solidFill>
                <a:latin typeface="+mn-lt"/>
                <a:cs typeface="Arial" panose="020B0604020202020204" pitchFamily="34" charset="0"/>
              </a:rPr>
              <a:t>Explore State &amp; Federal Loan &amp; Grant Options.</a:t>
            </a:r>
            <a:br>
              <a:rPr lang="en-US" sz="1600" dirty="0">
                <a:solidFill>
                  <a:schemeClr val="bg1"/>
                </a:solidFill>
                <a:latin typeface="+mn-lt"/>
                <a:cs typeface="Arial" panose="020B0604020202020204" pitchFamily="34" charset="0"/>
              </a:rPr>
            </a:br>
            <a:br>
              <a:rPr lang="en-US" sz="1600" dirty="0">
                <a:solidFill>
                  <a:schemeClr val="bg1"/>
                </a:solidFill>
                <a:latin typeface="+mn-lt"/>
                <a:cs typeface="Arial" panose="020B0604020202020204" pitchFamily="34" charset="0"/>
              </a:rPr>
            </a:br>
            <a:r>
              <a:rPr lang="en-US" sz="1600" dirty="0">
                <a:solidFill>
                  <a:schemeClr val="bg1"/>
                </a:solidFill>
                <a:latin typeface="+mn-lt"/>
                <a:cs typeface="Arial" panose="020B0604020202020204" pitchFamily="34" charset="0"/>
              </a:rPr>
              <a:t>Utilize HHS proceeds appropriately</a:t>
            </a:r>
            <a:br>
              <a:rPr lang="en-US" sz="1600" dirty="0">
                <a:solidFill>
                  <a:schemeClr val="bg1"/>
                </a:solidFill>
                <a:latin typeface="+mn-lt"/>
                <a:cs typeface="Arial" panose="020B0604020202020204" pitchFamily="34" charset="0"/>
              </a:rPr>
            </a:br>
            <a:br>
              <a:rPr lang="en-US" sz="1600" dirty="0">
                <a:solidFill>
                  <a:schemeClr val="bg1"/>
                </a:solidFill>
                <a:latin typeface="+mn-lt"/>
                <a:cs typeface="Arial" panose="020B0604020202020204" pitchFamily="34" charset="0"/>
              </a:rPr>
            </a:br>
            <a:r>
              <a:rPr lang="en-US" sz="1600" dirty="0">
                <a:solidFill>
                  <a:schemeClr val="bg1"/>
                </a:solidFill>
                <a:latin typeface="+mn-lt"/>
                <a:cs typeface="Arial" panose="020B0604020202020204" pitchFamily="34" charset="0"/>
              </a:rPr>
              <a:t>Telemedicine will be strict again someday.</a:t>
            </a:r>
            <a:br>
              <a:rPr lang="en-US" sz="1600" dirty="0">
                <a:solidFill>
                  <a:schemeClr val="bg1"/>
                </a:solidFill>
                <a:latin typeface="+mn-lt"/>
                <a:cs typeface="Arial" panose="020B0604020202020204" pitchFamily="34" charset="0"/>
              </a:rPr>
            </a:br>
            <a:br>
              <a:rPr lang="en-US" sz="1600" dirty="0">
                <a:solidFill>
                  <a:schemeClr val="bg1"/>
                </a:solidFill>
                <a:latin typeface="+mn-lt"/>
                <a:cs typeface="Arial" panose="020B0604020202020204" pitchFamily="34" charset="0"/>
              </a:rPr>
            </a:br>
            <a:r>
              <a:rPr lang="en-US" sz="1600" dirty="0">
                <a:solidFill>
                  <a:schemeClr val="bg1"/>
                </a:solidFill>
                <a:latin typeface="+mn-lt"/>
                <a:cs typeface="Arial" panose="020B0604020202020204" pitchFamily="34" charset="0"/>
              </a:rPr>
              <a:t>OSHA is strict now.</a:t>
            </a:r>
            <a:br>
              <a:rPr lang="en-US" sz="1600" dirty="0">
                <a:solidFill>
                  <a:schemeClr val="bg1"/>
                </a:solidFill>
                <a:latin typeface="+mn-lt"/>
                <a:cs typeface="Arial" panose="020B0604020202020204" pitchFamily="34" charset="0"/>
              </a:rPr>
            </a:br>
            <a:br>
              <a:rPr lang="en-US" sz="1600" dirty="0">
                <a:solidFill>
                  <a:schemeClr val="bg1"/>
                </a:solidFill>
                <a:latin typeface="+mn-lt"/>
                <a:cs typeface="Arial" panose="020B0604020202020204" pitchFamily="34" charset="0"/>
              </a:rPr>
            </a:br>
            <a:r>
              <a:rPr lang="en-US" sz="1600" dirty="0">
                <a:solidFill>
                  <a:schemeClr val="bg1"/>
                </a:solidFill>
                <a:latin typeface="+mn-lt"/>
                <a:cs typeface="Arial" panose="020B0604020202020204" pitchFamily="34" charset="0"/>
              </a:rPr>
              <a:t>Re-evaluate employment and independent contractor contracts in place </a:t>
            </a:r>
            <a:br>
              <a:rPr lang="en-US" sz="1600" dirty="0">
                <a:solidFill>
                  <a:schemeClr val="bg1"/>
                </a:solidFill>
                <a:latin typeface="+mn-lt"/>
                <a:cs typeface="Arial" panose="020B0604020202020204" pitchFamily="34" charset="0"/>
              </a:rPr>
            </a:br>
            <a:br>
              <a:rPr lang="en-US" sz="1600" dirty="0">
                <a:solidFill>
                  <a:schemeClr val="bg1"/>
                </a:solidFill>
                <a:latin typeface="+mn-lt"/>
                <a:cs typeface="Arial" panose="020B0604020202020204" pitchFamily="34" charset="0"/>
              </a:rPr>
            </a:br>
            <a:r>
              <a:rPr lang="en-US" sz="1600" dirty="0">
                <a:solidFill>
                  <a:schemeClr val="bg1"/>
                </a:solidFill>
                <a:latin typeface="+mn-lt"/>
                <a:cs typeface="Arial" panose="020B0604020202020204" pitchFamily="34" charset="0"/>
              </a:rPr>
              <a:t>Your Web Presence (Website / Social Media) are the strongest </a:t>
            </a:r>
            <a:r>
              <a:rPr lang="en-US" sz="1600" u="sng" dirty="0">
                <a:solidFill>
                  <a:schemeClr val="bg1"/>
                </a:solidFill>
                <a:latin typeface="+mn-lt"/>
                <a:cs typeface="Arial" panose="020B0604020202020204" pitchFamily="34" charset="0"/>
              </a:rPr>
              <a:t>proactive</a:t>
            </a:r>
            <a:r>
              <a:rPr lang="en-US" sz="1600" dirty="0">
                <a:solidFill>
                  <a:schemeClr val="bg1"/>
                </a:solidFill>
                <a:latin typeface="+mn-lt"/>
                <a:cs typeface="Arial" panose="020B0604020202020204" pitchFamily="34" charset="0"/>
              </a:rPr>
              <a:t> tools in your arsenal during this pandemic and hereafter.</a:t>
            </a:r>
            <a:br>
              <a:rPr lang="en-US" sz="1600" dirty="0">
                <a:solidFill>
                  <a:schemeClr val="accent6">
                    <a:lumMod val="50000"/>
                  </a:schemeClr>
                </a:solidFill>
                <a:latin typeface="Arial" panose="020B0604020202020204" pitchFamily="34" charset="0"/>
                <a:cs typeface="Arial" panose="020B0604020202020204" pitchFamily="34" charset="0"/>
              </a:rPr>
            </a:br>
            <a:br>
              <a:rPr lang="en-US" sz="1600" dirty="0">
                <a:solidFill>
                  <a:schemeClr val="accent6">
                    <a:lumMod val="50000"/>
                  </a:schemeClr>
                </a:solidFill>
                <a:latin typeface="Arial" panose="020B0604020202020204" pitchFamily="34" charset="0"/>
                <a:cs typeface="Arial" panose="020B0604020202020204" pitchFamily="34" charset="0"/>
              </a:rPr>
            </a:br>
            <a:endParaRPr lang="en-US" sz="1600" dirty="0">
              <a:solidFill>
                <a:schemeClr val="accent6">
                  <a:lumMod val="50000"/>
                </a:schemeClr>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796834" y="1195115"/>
            <a:ext cx="3640583"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TAKEAWAYS</a:t>
            </a:r>
          </a:p>
        </p:txBody>
      </p:sp>
    </p:spTree>
    <p:extLst>
      <p:ext uri="{BB962C8B-B14F-4D97-AF65-F5344CB8AC3E}">
        <p14:creationId xmlns:p14="http://schemas.microsoft.com/office/powerpoint/2010/main" val="8065682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046CBF-E119-48A7-AC04-18B556AD5ACC}"/>
              </a:ext>
            </a:extLst>
          </p:cNvPr>
          <p:cNvSpPr>
            <a:spLocks noGrp="1"/>
          </p:cNvSpPr>
          <p:nvPr>
            <p:ph type="ctrTitle"/>
          </p:nvPr>
        </p:nvSpPr>
        <p:spPr>
          <a:xfrm>
            <a:off x="1754191" y="3938072"/>
            <a:ext cx="8825658" cy="1299610"/>
          </a:xfrm>
        </p:spPr>
        <p:txBody>
          <a:bodyPr/>
          <a:lstStyle/>
          <a:p>
            <a:pPr algn="ctr"/>
            <a:r>
              <a:rPr lang="en-US" sz="2400" dirty="0">
                <a:latin typeface="Arial" panose="020B0604020202020204" pitchFamily="34" charset="0"/>
                <a:cs typeface="Arial" panose="020B0604020202020204" pitchFamily="34" charset="0"/>
              </a:rPr>
              <a:t>Nan Gallagher, JD, Esquire</a:t>
            </a:r>
            <a:br>
              <a:rPr lang="en-US" sz="32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Nan@DocAdvocates.com</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973.998.8494 (Office)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973.229.7876 (Mobile)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DocAdvocates.com</a:t>
            </a:r>
          </a:p>
        </p:txBody>
      </p:sp>
      <p:pic>
        <p:nvPicPr>
          <p:cNvPr id="9" name="Picture 8">
            <a:extLst>
              <a:ext uri="{FF2B5EF4-FFF2-40B4-BE49-F238E27FC236}">
                <a16:creationId xmlns:a16="http://schemas.microsoft.com/office/drawing/2014/main" id="{B28A18EA-E930-43BB-9D4A-4069DD3BEC19}"/>
              </a:ext>
            </a:extLst>
          </p:cNvPr>
          <p:cNvPicPr>
            <a:picLocks noChangeAspect="1"/>
          </p:cNvPicPr>
          <p:nvPr/>
        </p:nvPicPr>
        <p:blipFill>
          <a:blip r:embed="rId2"/>
          <a:stretch>
            <a:fillRect/>
          </a:stretch>
        </p:blipFill>
        <p:spPr>
          <a:xfrm>
            <a:off x="734103" y="1437438"/>
            <a:ext cx="10723793" cy="1731414"/>
          </a:xfrm>
          <a:prstGeom prst="rect">
            <a:avLst/>
          </a:prstGeom>
        </p:spPr>
      </p:pic>
    </p:spTree>
    <p:extLst>
      <p:ext uri="{BB962C8B-B14F-4D97-AF65-F5344CB8AC3E}">
        <p14:creationId xmlns:p14="http://schemas.microsoft.com/office/powerpoint/2010/main" val="2831692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34375-E8FA-4A62-B833-18F3A93D00A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QUESTIONS?</a:t>
            </a:r>
          </a:p>
        </p:txBody>
      </p:sp>
      <p:sp>
        <p:nvSpPr>
          <p:cNvPr id="3" name="Text Placeholder 2">
            <a:extLst>
              <a:ext uri="{FF2B5EF4-FFF2-40B4-BE49-F238E27FC236}">
                <a16:creationId xmlns:a16="http://schemas.microsoft.com/office/drawing/2014/main" id="{F6789F66-EDE1-4AAA-9129-A819C03303A0}"/>
              </a:ext>
            </a:extLst>
          </p:cNvPr>
          <p:cNvSpPr>
            <a:spLocks noGrp="1"/>
          </p:cNvSpPr>
          <p:nvPr>
            <p:ph type="body" idx="1"/>
          </p:nvPr>
        </p:nvSpPr>
        <p:spPr/>
        <p:txBody>
          <a:bodyPr/>
          <a:lstStyle/>
          <a:p>
            <a:r>
              <a:rPr lang="en-US" cap="none" dirty="0">
                <a:solidFill>
                  <a:schemeClr val="tx1"/>
                </a:solidFill>
              </a:rPr>
              <a:t>Use Chat feature to enter your questions. </a:t>
            </a:r>
          </a:p>
        </p:txBody>
      </p:sp>
    </p:spTree>
    <p:extLst>
      <p:ext uri="{BB962C8B-B14F-4D97-AF65-F5344CB8AC3E}">
        <p14:creationId xmlns:p14="http://schemas.microsoft.com/office/powerpoint/2010/main" val="10780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4652DA-EDC6-446F-A374-C5AEDD5B59EC}"/>
              </a:ext>
            </a:extLst>
          </p:cNvPr>
          <p:cNvPicPr>
            <a:picLocks noChangeAspect="1"/>
          </p:cNvPicPr>
          <p:nvPr/>
        </p:nvPicPr>
        <p:blipFill>
          <a:blip r:embed="rId2"/>
          <a:stretch>
            <a:fillRect/>
          </a:stretch>
        </p:blipFill>
        <p:spPr>
          <a:xfrm>
            <a:off x="0" y="0"/>
            <a:ext cx="12192000" cy="1182624"/>
          </a:xfrm>
          <a:prstGeom prst="rect">
            <a:avLst/>
          </a:prstGeom>
        </p:spPr>
      </p:pic>
      <p:pic>
        <p:nvPicPr>
          <p:cNvPr id="5" name="Picture 4">
            <a:extLst>
              <a:ext uri="{FF2B5EF4-FFF2-40B4-BE49-F238E27FC236}">
                <a16:creationId xmlns:a16="http://schemas.microsoft.com/office/drawing/2014/main" id="{641F3B66-6FA7-42EA-B4B7-EBC8738CE8EC}"/>
              </a:ext>
            </a:extLst>
          </p:cNvPr>
          <p:cNvPicPr>
            <a:picLocks noChangeAspect="1"/>
          </p:cNvPicPr>
          <p:nvPr/>
        </p:nvPicPr>
        <p:blipFill>
          <a:blip r:embed="rId3"/>
          <a:stretch>
            <a:fillRect/>
          </a:stretch>
        </p:blipFill>
        <p:spPr>
          <a:xfrm>
            <a:off x="0" y="5675376"/>
            <a:ext cx="12192000" cy="1182624"/>
          </a:xfrm>
          <a:prstGeom prst="rect">
            <a:avLst/>
          </a:prstGeom>
        </p:spPr>
      </p:pic>
      <p:sp>
        <p:nvSpPr>
          <p:cNvPr id="6" name="TextBox 5">
            <a:extLst>
              <a:ext uri="{FF2B5EF4-FFF2-40B4-BE49-F238E27FC236}">
                <a16:creationId xmlns:a16="http://schemas.microsoft.com/office/drawing/2014/main" id="{AF4CD2AC-B0A2-48E5-AF65-5CD36D9B3814}"/>
              </a:ext>
            </a:extLst>
          </p:cNvPr>
          <p:cNvSpPr txBox="1"/>
          <p:nvPr/>
        </p:nvSpPr>
        <p:spPr>
          <a:xfrm>
            <a:off x="590843" y="436098"/>
            <a:ext cx="6766560" cy="646331"/>
          </a:xfrm>
          <a:prstGeom prst="rect">
            <a:avLst/>
          </a:prstGeom>
          <a:noFill/>
        </p:spPr>
        <p:txBody>
          <a:bodyPr wrap="square" rtlCol="0">
            <a:spAutoFit/>
          </a:bodyPr>
          <a:lstStyle/>
          <a:p>
            <a:r>
              <a:rPr lang="en-US" sz="3600" b="1" dirty="0">
                <a:solidFill>
                  <a:srgbClr val="C00000"/>
                </a:solidFill>
                <a:latin typeface="Arial" panose="020B0604020202020204" pitchFamily="34" charset="0"/>
                <a:cs typeface="Arial" panose="020B0604020202020204" pitchFamily="34" charset="0"/>
              </a:rPr>
              <a:t>Disclosure</a:t>
            </a:r>
          </a:p>
        </p:txBody>
      </p:sp>
      <p:sp>
        <p:nvSpPr>
          <p:cNvPr id="7" name="TextBox 6">
            <a:extLst>
              <a:ext uri="{FF2B5EF4-FFF2-40B4-BE49-F238E27FC236}">
                <a16:creationId xmlns:a16="http://schemas.microsoft.com/office/drawing/2014/main" id="{4068378A-16CE-4912-8119-BA1D104F3AF7}"/>
              </a:ext>
            </a:extLst>
          </p:cNvPr>
          <p:cNvSpPr txBox="1"/>
          <p:nvPr/>
        </p:nvSpPr>
        <p:spPr>
          <a:xfrm>
            <a:off x="590843" y="2182504"/>
            <a:ext cx="1081377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Nan Gallagher, JD, Esq. has no financial conflicts of interest relative to this presentation</a:t>
            </a:r>
          </a:p>
        </p:txBody>
      </p:sp>
      <p:pic>
        <p:nvPicPr>
          <p:cNvPr id="9" name="Picture 8">
            <a:extLst>
              <a:ext uri="{FF2B5EF4-FFF2-40B4-BE49-F238E27FC236}">
                <a16:creationId xmlns:a16="http://schemas.microsoft.com/office/drawing/2014/main" id="{0140C05B-9B50-41C4-9389-43426D040B0F}"/>
              </a:ext>
            </a:extLst>
          </p:cNvPr>
          <p:cNvPicPr>
            <a:picLocks noChangeAspect="1"/>
          </p:cNvPicPr>
          <p:nvPr/>
        </p:nvPicPr>
        <p:blipFill>
          <a:blip r:embed="rId4"/>
          <a:stretch>
            <a:fillRect/>
          </a:stretch>
        </p:blipFill>
        <p:spPr>
          <a:xfrm>
            <a:off x="10506310" y="4508726"/>
            <a:ext cx="1230769" cy="1640284"/>
          </a:xfrm>
          <a:prstGeom prst="rect">
            <a:avLst/>
          </a:prstGeom>
        </p:spPr>
      </p:pic>
    </p:spTree>
    <p:extLst>
      <p:ext uri="{BB962C8B-B14F-4D97-AF65-F5344CB8AC3E}">
        <p14:creationId xmlns:p14="http://schemas.microsoft.com/office/powerpoint/2010/main" val="343043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4878-431C-40F0-9B32-5D872737A855}"/>
              </a:ext>
            </a:extLst>
          </p:cNvPr>
          <p:cNvSpPr>
            <a:spLocks noGrp="1"/>
          </p:cNvSpPr>
          <p:nvPr>
            <p:ph type="ctrTitle"/>
          </p:nvPr>
        </p:nvSpPr>
        <p:spPr>
          <a:xfrm>
            <a:off x="965480" y="2820420"/>
            <a:ext cx="10491054" cy="1620680"/>
          </a:xfrm>
        </p:spPr>
        <p:txBody>
          <a:bodyPr/>
          <a:lstStyle/>
          <a:p>
            <a:pPr algn="ct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The COVID Conundrum:</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Pushing Through Capably &amp; Compliantly</a:t>
            </a:r>
          </a:p>
        </p:txBody>
      </p:sp>
      <p:pic>
        <p:nvPicPr>
          <p:cNvPr id="5" name="Picture 4" descr="A close up of a screen&#10;&#10;Description automatically generated">
            <a:extLst>
              <a:ext uri="{FF2B5EF4-FFF2-40B4-BE49-F238E27FC236}">
                <a16:creationId xmlns:a16="http://schemas.microsoft.com/office/drawing/2014/main" id="{ED1D4E79-943E-4ABD-B248-71C9E2D4D974}"/>
              </a:ext>
            </a:extLst>
          </p:cNvPr>
          <p:cNvPicPr>
            <a:picLocks noChangeAspect="1"/>
          </p:cNvPicPr>
          <p:nvPr/>
        </p:nvPicPr>
        <p:blipFill>
          <a:blip r:embed="rId2"/>
          <a:stretch>
            <a:fillRect/>
          </a:stretch>
        </p:blipFill>
        <p:spPr>
          <a:xfrm>
            <a:off x="735463" y="441831"/>
            <a:ext cx="10721071" cy="1730828"/>
          </a:xfrm>
          <a:prstGeom prst="rect">
            <a:avLst/>
          </a:prstGeom>
        </p:spPr>
      </p:pic>
      <p:sp>
        <p:nvSpPr>
          <p:cNvPr id="3" name="TextBox 2">
            <a:extLst>
              <a:ext uri="{FF2B5EF4-FFF2-40B4-BE49-F238E27FC236}">
                <a16:creationId xmlns:a16="http://schemas.microsoft.com/office/drawing/2014/main" id="{68A1ECE8-A672-463B-B2F1-E6F3B8A1F195}"/>
              </a:ext>
            </a:extLst>
          </p:cNvPr>
          <p:cNvSpPr txBox="1"/>
          <p:nvPr/>
        </p:nvSpPr>
        <p:spPr>
          <a:xfrm>
            <a:off x="2178303" y="4622861"/>
            <a:ext cx="7448365" cy="1200329"/>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Presented by</a:t>
            </a:r>
          </a:p>
          <a:p>
            <a:pPr algn="ctr"/>
            <a:r>
              <a:rPr lang="en-US" sz="2400" dirty="0">
                <a:solidFill>
                  <a:schemeClr val="bg1"/>
                </a:solidFill>
                <a:latin typeface="Arial" panose="020B0604020202020204" pitchFamily="34" charset="0"/>
                <a:cs typeface="Arial" panose="020B0604020202020204" pitchFamily="34" charset="0"/>
              </a:rPr>
              <a:t>Nan Gallagher, JD, Esquire</a:t>
            </a:r>
          </a:p>
          <a:p>
            <a:pPr algn="ctr"/>
            <a:endParaRPr lang="en-US" sz="2400" dirty="0">
              <a:solidFill>
                <a:schemeClr val="bg1"/>
              </a:solidFill>
              <a:latin typeface="Arial" panose="020B0604020202020204" pitchFamily="34" charset="0"/>
              <a:cs typeface="Arial" panose="020B0604020202020204" pitchFamily="34" charset="0"/>
            </a:endParaRPr>
          </a:p>
        </p:txBody>
      </p:sp>
      <p:pic>
        <p:nvPicPr>
          <p:cNvPr id="6" name="Picture 5" descr="A close up of a flower&#10;&#10;Description automatically generated">
            <a:extLst>
              <a:ext uri="{FF2B5EF4-FFF2-40B4-BE49-F238E27FC236}">
                <a16:creationId xmlns:a16="http://schemas.microsoft.com/office/drawing/2014/main" id="{8593F0EE-1A6C-44FA-AB90-03E92D7E9B0E}"/>
              </a:ext>
            </a:extLst>
          </p:cNvPr>
          <p:cNvPicPr>
            <a:picLocks noChangeAspect="1"/>
          </p:cNvPicPr>
          <p:nvPr/>
        </p:nvPicPr>
        <p:blipFill>
          <a:blip r:embed="rId3"/>
          <a:stretch>
            <a:fillRect/>
          </a:stretch>
        </p:blipFill>
        <p:spPr>
          <a:xfrm>
            <a:off x="5270239" y="1879765"/>
            <a:ext cx="1427583" cy="940655"/>
          </a:xfrm>
          <a:prstGeom prst="rect">
            <a:avLst/>
          </a:prstGeom>
        </p:spPr>
      </p:pic>
    </p:spTree>
    <p:extLst>
      <p:ext uri="{BB962C8B-B14F-4D97-AF65-F5344CB8AC3E}">
        <p14:creationId xmlns:p14="http://schemas.microsoft.com/office/powerpoint/2010/main" val="30583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6" y="921408"/>
            <a:ext cx="6232398" cy="5954325"/>
          </a:xfrm>
        </p:spPr>
        <p:txBody>
          <a:bodyPr vert="horz" lIns="91440" tIns="45720" rIns="91440" bIns="45720" rtlCol="0" anchor="ctr">
            <a:normAutofit/>
          </a:bodyPr>
          <a:lstStyle/>
          <a:p>
            <a:pPr lvl="0"/>
            <a:br>
              <a:rPr lang="en-US" sz="2000" dirty="0">
                <a:solidFill>
                  <a:schemeClr val="accent3">
                    <a:lumMod val="75000"/>
                  </a:schemeClr>
                </a:solidFill>
                <a:latin typeface="+mn-lt"/>
                <a:cs typeface="Arial" panose="020B0604020202020204" pitchFamily="34" charset="0"/>
              </a:rPr>
            </a:br>
            <a:r>
              <a:rPr lang="en-US" sz="1600" dirty="0">
                <a:solidFill>
                  <a:schemeClr val="bg1"/>
                </a:solidFill>
                <a:latin typeface="+mn-lt"/>
              </a:rPr>
              <a:t>(1)	If you cannot hear this webinar: </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	(a) 	Turn up your computer speaker volume; </a:t>
            </a:r>
            <a:r>
              <a:rPr lang="en-US" sz="1600" u="sng" dirty="0">
                <a:solidFill>
                  <a:schemeClr val="bg1"/>
                </a:solidFill>
                <a:latin typeface="+mn-lt"/>
              </a:rPr>
              <a:t>OR</a:t>
            </a:r>
            <a:br>
              <a:rPr lang="en-US" sz="1600" u="sng" dirty="0">
                <a:solidFill>
                  <a:schemeClr val="bg1"/>
                </a:solidFill>
                <a:latin typeface="+mn-lt"/>
              </a:rPr>
            </a:br>
            <a:r>
              <a:rPr lang="en-US" sz="1600" dirty="0">
                <a:solidFill>
                  <a:schemeClr val="bg1"/>
                </a:solidFill>
                <a:latin typeface="+mn-lt"/>
              </a:rPr>
              <a:t>	</a:t>
            </a:r>
            <a:br>
              <a:rPr lang="en-US" sz="1600" dirty="0">
                <a:solidFill>
                  <a:schemeClr val="bg1"/>
                </a:solidFill>
                <a:latin typeface="+mn-lt"/>
              </a:rPr>
            </a:br>
            <a:r>
              <a:rPr lang="en-US" sz="1600" dirty="0">
                <a:solidFill>
                  <a:schemeClr val="bg1"/>
                </a:solidFill>
                <a:latin typeface="+mn-lt"/>
              </a:rPr>
              <a:t>	(b) 	Make sure that the proper speaker source is  		 		selected for viewing experience</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(2) 	If you would like to receive the slides from this</a:t>
            </a:r>
            <a:br>
              <a:rPr lang="en-US" sz="1600" dirty="0">
                <a:solidFill>
                  <a:schemeClr val="bg1"/>
                </a:solidFill>
                <a:latin typeface="+mn-lt"/>
              </a:rPr>
            </a:br>
            <a:r>
              <a:rPr lang="en-US" sz="1600" dirty="0">
                <a:solidFill>
                  <a:schemeClr val="bg1"/>
                </a:solidFill>
                <a:latin typeface="+mn-lt"/>
              </a:rPr>
              <a:t>  	presentation, please contact the firm at: 	</a:t>
            </a:r>
            <a:r>
              <a:rPr lang="en-US" sz="1600" dirty="0">
                <a:solidFill>
                  <a:schemeClr val="accent5">
                    <a:lumMod val="75000"/>
                  </a:schemeClr>
                </a:solidFill>
                <a:latin typeface="+mn-lt"/>
                <a:hlinkClick r:id="rId3">
                  <a:extLst>
                    <a:ext uri="{A12FA001-AC4F-418D-AE19-62706E023703}">
                      <ahyp:hlinkClr xmlns:ahyp="http://schemas.microsoft.com/office/drawing/2018/hyperlinkcolor" val="tx"/>
                    </a:ext>
                  </a:extLst>
                </a:hlinkClick>
              </a:rPr>
              <a:t>Info@DocAdvocates.com</a:t>
            </a:r>
            <a:r>
              <a:rPr lang="en-US" sz="1600" dirty="0">
                <a:solidFill>
                  <a:schemeClr val="bg1"/>
                </a:solidFill>
                <a:latin typeface="+mn-lt"/>
              </a:rPr>
              <a:t> </a:t>
            </a:r>
            <a:br>
              <a:rPr lang="en-US" sz="1600" dirty="0">
                <a:solidFill>
                  <a:schemeClr val="bg1"/>
                </a:solidFill>
                <a:latin typeface="+mn-lt"/>
              </a:rPr>
            </a:br>
            <a:br>
              <a:rPr lang="en-US" sz="1800" dirty="0">
                <a:solidFill>
                  <a:schemeClr val="bg1"/>
                </a:solidFill>
                <a:latin typeface="+mn-lt"/>
              </a:rPr>
            </a:br>
            <a:r>
              <a:rPr lang="en-US" sz="1600" dirty="0">
                <a:solidFill>
                  <a:schemeClr val="bg1"/>
                </a:solidFill>
                <a:latin typeface="+mn-lt"/>
              </a:rPr>
              <a:t>(3)	Mute your microphones</a:t>
            </a:r>
            <a:br>
              <a:rPr lang="en-US" sz="1600" dirty="0">
                <a:solidFill>
                  <a:schemeClr val="bg1"/>
                </a:solidFill>
                <a:latin typeface="+mn-lt"/>
              </a:rPr>
            </a:br>
            <a:br>
              <a:rPr lang="en-US" sz="1600" dirty="0">
                <a:solidFill>
                  <a:schemeClr val="bg1"/>
                </a:solidFill>
                <a:latin typeface="+mn-lt"/>
              </a:rPr>
            </a:br>
            <a:r>
              <a:rPr lang="en-US" sz="1600" dirty="0">
                <a:solidFill>
                  <a:schemeClr val="bg1"/>
                </a:solidFill>
                <a:latin typeface="+mn-lt"/>
              </a:rPr>
              <a:t>(4) 	Type any questions in the Chat Box</a:t>
            </a:r>
            <a:br>
              <a:rPr lang="en-US" sz="1600" dirty="0">
                <a:solidFill>
                  <a:schemeClr val="bg1"/>
                </a:solidFill>
                <a:latin typeface="+mn-lt"/>
              </a:rPr>
            </a:br>
            <a:br>
              <a:rPr lang="en-US" sz="2000" dirty="0">
                <a:solidFill>
                  <a:schemeClr val="bg1"/>
                </a:solidFill>
                <a:latin typeface="+mn-lt"/>
                <a:cs typeface="Arial" panose="020B0604020202020204" pitchFamily="34" charset="0"/>
              </a:rPr>
            </a:br>
            <a:br>
              <a:rPr lang="en-US" sz="2400" dirty="0">
                <a:solidFill>
                  <a:schemeClr val="accent6">
                    <a:lumMod val="50000"/>
                  </a:schemeClr>
                </a:solidFill>
                <a:latin typeface="Arial" panose="020B0604020202020204" pitchFamily="34" charset="0"/>
                <a:cs typeface="Arial" panose="020B0604020202020204" pitchFamily="34" charset="0"/>
              </a:rPr>
            </a:br>
            <a:br>
              <a:rPr lang="en-US" sz="3200" dirty="0">
                <a:solidFill>
                  <a:schemeClr val="accent6">
                    <a:lumMod val="50000"/>
                  </a:schemeClr>
                </a:solidFill>
                <a:latin typeface="Baskerville Old Face" panose="02020602080505020303" pitchFamily="18" charset="0"/>
              </a:rPr>
            </a:br>
            <a:endParaRPr lang="en-US" sz="3200" dirty="0">
              <a:solidFill>
                <a:schemeClr val="accent6">
                  <a:lumMod val="50000"/>
                </a:schemeClr>
              </a:solidFill>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200" dirty="0">
                <a:solidFill>
                  <a:schemeClr val="tx1"/>
                </a:solidFill>
                <a:latin typeface="Arial" panose="020B0604020202020204" pitchFamily="34" charset="0"/>
                <a:cs typeface="Arial" panose="020B0604020202020204" pitchFamily="34" charset="0"/>
              </a:rPr>
              <a:t>Housekeeping ITEMS</a:t>
            </a:r>
          </a:p>
        </p:txBody>
      </p:sp>
    </p:spTree>
    <p:extLst>
      <p:ext uri="{BB962C8B-B14F-4D97-AF65-F5344CB8AC3E}">
        <p14:creationId xmlns:p14="http://schemas.microsoft.com/office/powerpoint/2010/main" val="42927255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4833142" y="1209502"/>
            <a:ext cx="7003724" cy="5954325"/>
          </a:xfrm>
        </p:spPr>
        <p:txBody>
          <a:bodyPr vert="horz" lIns="91440" tIns="45720" rIns="91440" bIns="45720" rtlCol="0" anchor="ctr">
            <a:normAutofit/>
          </a:bodyPr>
          <a:lstStyle/>
          <a:p>
            <a:pPr marL="285750" indent="-285750"/>
            <a:r>
              <a:rPr lang="en-US" sz="2000" dirty="0">
                <a:solidFill>
                  <a:schemeClr val="accent3">
                    <a:lumMod val="75000"/>
                  </a:schemeClr>
                </a:solidFill>
                <a:latin typeface="Arial" panose="020B0604020202020204" pitchFamily="34" charset="0"/>
                <a:cs typeface="Arial" panose="020B0604020202020204" pitchFamily="34" charset="0"/>
              </a:rPr>
              <a:t>	</a:t>
            </a:r>
            <a:br>
              <a:rPr lang="en-US" sz="2000" dirty="0">
                <a:solidFill>
                  <a:schemeClr val="accent6">
                    <a:lumMod val="50000"/>
                  </a:schemeClr>
                </a:solidFill>
                <a:latin typeface="Arial" panose="020B0604020202020204" pitchFamily="34" charset="0"/>
                <a:cs typeface="Arial" panose="020B0604020202020204" pitchFamily="34" charset="0"/>
              </a:rPr>
            </a:br>
            <a:br>
              <a:rPr lang="en-US" sz="3200" dirty="0">
                <a:solidFill>
                  <a:schemeClr val="accent6">
                    <a:lumMod val="50000"/>
                  </a:schemeClr>
                </a:solidFill>
                <a:latin typeface="Baskerville Old Face" panose="02020602080505020303" pitchFamily="18" charset="0"/>
              </a:rPr>
            </a:br>
            <a:endParaRPr lang="en-US" sz="3200" dirty="0">
              <a:solidFill>
                <a:schemeClr val="accent6">
                  <a:lumMod val="50000"/>
                </a:schemeClr>
              </a:solidFill>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834501" y="1195115"/>
            <a:ext cx="3582890"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Thank You!</a:t>
            </a:r>
          </a:p>
        </p:txBody>
      </p:sp>
      <p:pic>
        <p:nvPicPr>
          <p:cNvPr id="14" name="Picture 13" descr="A picture containing drawing&#10;&#10;Description automatically generated">
            <a:extLst>
              <a:ext uri="{FF2B5EF4-FFF2-40B4-BE49-F238E27FC236}">
                <a16:creationId xmlns:a16="http://schemas.microsoft.com/office/drawing/2014/main" id="{3517434B-80D4-4920-BF38-C47CB8BE9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344" y="1297461"/>
            <a:ext cx="2890033" cy="3853375"/>
          </a:xfrm>
          <a:prstGeom prst="rect">
            <a:avLst/>
          </a:prstGeom>
        </p:spPr>
      </p:pic>
    </p:spTree>
    <p:extLst>
      <p:ext uri="{BB962C8B-B14F-4D97-AF65-F5344CB8AC3E}">
        <p14:creationId xmlns:p14="http://schemas.microsoft.com/office/powerpoint/2010/main" val="15621236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6" y="796955"/>
            <a:ext cx="6232398" cy="6262128"/>
          </a:xfrm>
        </p:spPr>
        <p:txBody>
          <a:bodyPr vert="horz" lIns="91440" tIns="45720" rIns="91440" bIns="45720" rtlCol="0" anchor="ctr">
            <a:normAutofit fontScale="90000"/>
          </a:bodyPr>
          <a:lstStyle/>
          <a:p>
            <a:pPr lvl="0"/>
            <a:br>
              <a:rPr lang="en-US" sz="2000" dirty="0">
                <a:solidFill>
                  <a:schemeClr val="bg1"/>
                </a:solidFill>
                <a:latin typeface="+mn-lt"/>
                <a:cs typeface="Arial" panose="020B0604020202020204" pitchFamily="34" charset="0"/>
              </a:rPr>
            </a:br>
            <a:r>
              <a:rPr lang="en-US" sz="1800" u="sng" dirty="0">
                <a:solidFill>
                  <a:schemeClr val="bg1"/>
                </a:solidFill>
                <a:latin typeface="+mn-lt"/>
                <a:cs typeface="Arial" panose="020B0604020202020204" pitchFamily="34" charset="0"/>
              </a:rPr>
              <a:t>General Counsel for</a:t>
            </a:r>
            <a:r>
              <a:rPr lang="en-US" sz="1800" dirty="0">
                <a:solidFill>
                  <a:schemeClr val="bg1"/>
                </a:solidFill>
                <a:latin typeface="+mn-lt"/>
                <a:cs typeface="Arial" panose="020B0604020202020204" pitchFamily="34" charset="0"/>
              </a:rPr>
              <a:t>:</a:t>
            </a:r>
            <a:br>
              <a:rPr lang="en-US" sz="1800" dirty="0">
                <a:solidFill>
                  <a:schemeClr val="bg1"/>
                </a:solidFill>
                <a:latin typeface="+mn-lt"/>
                <a:cs typeface="Arial" panose="020B0604020202020204" pitchFamily="34" charset="0"/>
              </a:rPr>
            </a:br>
            <a:r>
              <a:rPr lang="en-US" sz="1800" dirty="0">
                <a:solidFill>
                  <a:schemeClr val="bg1"/>
                </a:solidFill>
                <a:latin typeface="+mn-lt"/>
                <a:cs typeface="Arial" panose="020B0604020202020204" pitchFamily="34" charset="0"/>
              </a:rPr>
              <a:t>- </a:t>
            </a:r>
            <a:r>
              <a:rPr lang="en-US" sz="1800" dirty="0">
                <a:solidFill>
                  <a:schemeClr val="bg1"/>
                </a:solidFill>
                <a:cs typeface="Arial" panose="020B0604020202020204" pitchFamily="34" charset="0"/>
              </a:rPr>
              <a:t>Medical/Dental Staffs</a:t>
            </a:r>
            <a:br>
              <a:rPr lang="en-US" sz="1800" dirty="0">
                <a:solidFill>
                  <a:schemeClr val="bg1"/>
                </a:solidFill>
                <a:cs typeface="Arial" panose="020B0604020202020204" pitchFamily="34" charset="0"/>
              </a:rPr>
            </a:br>
            <a:r>
              <a:rPr lang="en-US" sz="1800" dirty="0">
                <a:solidFill>
                  <a:schemeClr val="bg1"/>
                </a:solidFill>
                <a:cs typeface="Arial" panose="020B0604020202020204" pitchFamily="34" charset="0"/>
              </a:rPr>
              <a:t>	* Morristown Medical Center</a:t>
            </a:r>
            <a:br>
              <a:rPr lang="en-US" sz="1800" dirty="0">
                <a:solidFill>
                  <a:schemeClr val="bg1"/>
                </a:solidFill>
                <a:cs typeface="Arial" panose="020B0604020202020204" pitchFamily="34" charset="0"/>
              </a:rPr>
            </a:br>
            <a:r>
              <a:rPr lang="en-US" sz="1800" dirty="0">
                <a:solidFill>
                  <a:schemeClr val="bg1"/>
                </a:solidFill>
                <a:cs typeface="Arial" panose="020B0604020202020204" pitchFamily="34" charset="0"/>
              </a:rPr>
              <a:t>	* Chilton Medical Center</a:t>
            </a:r>
            <a:br>
              <a:rPr lang="en-US" sz="1800" dirty="0">
                <a:solidFill>
                  <a:schemeClr val="bg1"/>
                </a:solidFill>
                <a:cs typeface="Arial" panose="020B0604020202020204" pitchFamily="34" charset="0"/>
              </a:rPr>
            </a:br>
            <a:r>
              <a:rPr lang="en-US" sz="1800" dirty="0">
                <a:solidFill>
                  <a:schemeClr val="bg1"/>
                </a:solidFill>
                <a:cs typeface="Arial" panose="020B0604020202020204" pitchFamily="34" charset="0"/>
              </a:rPr>
              <a:t>	* Hackettstown Medical Center</a:t>
            </a:r>
            <a:br>
              <a:rPr lang="en-US" sz="1800" dirty="0">
                <a:solidFill>
                  <a:schemeClr val="bg1"/>
                </a:solidFill>
                <a:cs typeface="Arial" panose="020B0604020202020204" pitchFamily="34" charset="0"/>
              </a:rPr>
            </a:br>
            <a:r>
              <a:rPr lang="en-US" sz="1800" dirty="0">
                <a:solidFill>
                  <a:schemeClr val="bg1"/>
                </a:solidFill>
                <a:cs typeface="Arial" panose="020B0604020202020204" pitchFamily="34" charset="0"/>
              </a:rPr>
              <a:t>	* Newton Medical Center</a:t>
            </a:r>
            <a:br>
              <a:rPr lang="en-US" sz="1800" dirty="0">
                <a:solidFill>
                  <a:schemeClr val="bg1"/>
                </a:solidFill>
                <a:cs typeface="Arial" panose="020B0604020202020204" pitchFamily="34" charset="0"/>
              </a:rPr>
            </a:br>
            <a:r>
              <a:rPr lang="en-US" sz="1800" dirty="0">
                <a:solidFill>
                  <a:schemeClr val="bg1"/>
                </a:solidFill>
                <a:cs typeface="Arial" panose="020B0604020202020204" pitchFamily="34" charset="0"/>
              </a:rPr>
              <a:t>	* Hackensack Meridian Health Palisades Medical Center</a:t>
            </a:r>
            <a:br>
              <a:rPr lang="en-US" sz="1800" dirty="0">
                <a:solidFill>
                  <a:schemeClr val="bg1"/>
                </a:solidFill>
                <a:cs typeface="Arial" panose="020B0604020202020204" pitchFamily="34" charset="0"/>
              </a:rPr>
            </a:br>
            <a:r>
              <a:rPr lang="en-US" sz="1800" dirty="0">
                <a:solidFill>
                  <a:schemeClr val="bg1"/>
                </a:solidFill>
                <a:cs typeface="Arial" panose="020B0604020202020204" pitchFamily="34" charset="0"/>
              </a:rPr>
              <a:t>	* CarePoint Health Hoboken University Medical Center</a:t>
            </a:r>
            <a:br>
              <a:rPr lang="en-US" sz="1800" dirty="0">
                <a:solidFill>
                  <a:schemeClr val="bg1"/>
                </a:solidFill>
                <a:cs typeface="Arial" panose="020B0604020202020204" pitchFamily="34" charset="0"/>
              </a:rPr>
            </a:br>
            <a:r>
              <a:rPr lang="en-US" sz="1800" dirty="0">
                <a:solidFill>
                  <a:schemeClr val="bg1"/>
                </a:solidFill>
                <a:cs typeface="Arial" panose="020B0604020202020204" pitchFamily="34" charset="0"/>
              </a:rPr>
              <a:t>	* CarePoint Health Christ Hospital</a:t>
            </a:r>
            <a:br>
              <a:rPr lang="en-US" sz="1800" dirty="0">
                <a:solidFill>
                  <a:schemeClr val="bg1"/>
                </a:solidFill>
                <a:latin typeface="+mn-lt"/>
                <a:cs typeface="Arial" panose="020B0604020202020204" pitchFamily="34" charset="0"/>
              </a:rPr>
            </a:br>
            <a:r>
              <a:rPr lang="en-US" sz="1800" dirty="0">
                <a:solidFill>
                  <a:schemeClr val="bg1"/>
                </a:solidFill>
                <a:latin typeface="+mn-lt"/>
                <a:cs typeface="Arial" panose="020B0604020202020204" pitchFamily="34" charset="0"/>
              </a:rPr>
              <a:t>- NJ Association of Osteopathic Physicians &amp; Surgeons</a:t>
            </a:r>
            <a:br>
              <a:rPr lang="en-US" sz="1800" dirty="0">
                <a:solidFill>
                  <a:schemeClr val="bg1"/>
                </a:solidFill>
                <a:latin typeface="+mn-lt"/>
                <a:cs typeface="Arial" panose="020B0604020202020204" pitchFamily="34" charset="0"/>
              </a:rPr>
            </a:br>
            <a:r>
              <a:rPr lang="en-US" sz="1800" dirty="0">
                <a:solidFill>
                  <a:schemeClr val="bg1"/>
                </a:solidFill>
                <a:latin typeface="+mn-lt"/>
                <a:cs typeface="Arial" panose="020B0604020202020204" pitchFamily="34" charset="0"/>
              </a:rPr>
              <a:t>- NJ Psychiatric Association</a:t>
            </a:r>
            <a:br>
              <a:rPr lang="en-US" sz="1800" dirty="0">
                <a:solidFill>
                  <a:schemeClr val="bg1"/>
                </a:solidFill>
                <a:latin typeface="+mn-lt"/>
                <a:cs typeface="Arial" panose="020B0604020202020204" pitchFamily="34" charset="0"/>
              </a:rPr>
            </a:br>
            <a:r>
              <a:rPr lang="en-US" sz="1800" dirty="0">
                <a:solidFill>
                  <a:schemeClr val="bg1"/>
                </a:solidFill>
                <a:latin typeface="+mn-lt"/>
                <a:cs typeface="Arial" panose="020B0604020202020204" pitchFamily="34" charset="0"/>
              </a:rPr>
              <a:t>- NJ Podiatric Medical Society</a:t>
            </a:r>
            <a:br>
              <a:rPr lang="en-US" sz="1800" dirty="0">
                <a:solidFill>
                  <a:schemeClr val="bg1"/>
                </a:solidFill>
                <a:latin typeface="+mn-lt"/>
                <a:cs typeface="Arial" panose="020B0604020202020204" pitchFamily="34" charset="0"/>
              </a:rPr>
            </a:br>
            <a:r>
              <a:rPr lang="en-US" sz="1800" dirty="0">
                <a:solidFill>
                  <a:schemeClr val="bg1"/>
                </a:solidFill>
                <a:latin typeface="+mn-lt"/>
                <a:cs typeface="Arial" panose="020B0604020202020204" pitchFamily="34" charset="0"/>
              </a:rPr>
              <a:t>- Professional Assistance Program of New Jersey</a:t>
            </a:r>
            <a:br>
              <a:rPr lang="en-US" sz="1800" dirty="0">
                <a:solidFill>
                  <a:schemeClr val="bg1"/>
                </a:solidFill>
                <a:latin typeface="+mn-lt"/>
                <a:cs typeface="Arial" panose="020B0604020202020204" pitchFamily="34" charset="0"/>
              </a:rPr>
            </a:br>
            <a:r>
              <a:rPr lang="en-US" sz="1800" dirty="0">
                <a:solidFill>
                  <a:schemeClr val="bg1"/>
                </a:solidFill>
                <a:latin typeface="+mn-lt"/>
                <a:cs typeface="Arial" panose="020B0604020202020204" pitchFamily="34" charset="0"/>
              </a:rPr>
              <a:t>- NJ Chapter of American Society of Addiction Medicine </a:t>
            </a:r>
            <a:br>
              <a:rPr lang="en-US" sz="1800" dirty="0">
                <a:solidFill>
                  <a:schemeClr val="bg1"/>
                </a:solidFill>
                <a:latin typeface="+mn-lt"/>
                <a:cs typeface="Arial" panose="020B0604020202020204" pitchFamily="34" charset="0"/>
              </a:rPr>
            </a:br>
            <a:br>
              <a:rPr lang="en-US" sz="1800" dirty="0">
                <a:solidFill>
                  <a:schemeClr val="bg1"/>
                </a:solidFill>
                <a:latin typeface="+mn-lt"/>
                <a:cs typeface="Arial" panose="020B0604020202020204" pitchFamily="34" charset="0"/>
              </a:rPr>
            </a:br>
            <a:r>
              <a:rPr lang="en-US" sz="1800" dirty="0">
                <a:solidFill>
                  <a:schemeClr val="bg1"/>
                </a:solidFill>
                <a:latin typeface="+mn-lt"/>
                <a:cs typeface="Arial" panose="020B0604020202020204" pitchFamily="34" charset="0"/>
              </a:rPr>
              <a:t>Exclusively represent physicians and other licensed healthcare professionals, facilities, &amp; associations</a:t>
            </a:r>
            <a:br>
              <a:rPr lang="en-US" sz="1800" dirty="0">
                <a:solidFill>
                  <a:schemeClr val="bg1"/>
                </a:solidFill>
                <a:latin typeface="+mn-lt"/>
                <a:cs typeface="Arial" panose="020B0604020202020204" pitchFamily="34" charset="0"/>
              </a:rPr>
            </a:br>
            <a:br>
              <a:rPr lang="en-US" sz="1800" dirty="0">
                <a:solidFill>
                  <a:schemeClr val="bg1"/>
                </a:solidFill>
                <a:latin typeface="+mn-lt"/>
                <a:cs typeface="Arial" panose="020B0604020202020204" pitchFamily="34" charset="0"/>
              </a:rPr>
            </a:br>
            <a:r>
              <a:rPr lang="en-US" sz="1800" dirty="0">
                <a:solidFill>
                  <a:schemeClr val="bg1"/>
                </a:solidFill>
                <a:latin typeface="+mn-lt"/>
                <a:cs typeface="Arial" panose="020B0604020202020204" pitchFamily="34" charset="0"/>
              </a:rPr>
              <a:t>Licensure actions; investigations; audits; fee and reimbursement disputes; fee negotiations; OON arbitrations; practice sales; physician contracting; litigation; employment matters; online reputation services; coding; HIPAA &amp; OSHA; regulatory compliance; policy &amp; compliance manuals; white collar criminal defense; mock compliance inspections</a:t>
            </a:r>
            <a:br>
              <a:rPr lang="en-US" sz="1600" dirty="0">
                <a:solidFill>
                  <a:schemeClr val="accent6">
                    <a:lumMod val="50000"/>
                  </a:schemeClr>
                </a:solidFill>
                <a:latin typeface="Arial" panose="020B0604020202020204" pitchFamily="34" charset="0"/>
                <a:cs typeface="Arial" panose="020B0604020202020204" pitchFamily="34" charset="0"/>
              </a:rPr>
            </a:br>
            <a:br>
              <a:rPr lang="en-US" sz="1600" dirty="0">
                <a:solidFill>
                  <a:schemeClr val="bg1"/>
                </a:solidFill>
                <a:latin typeface="+mn-lt"/>
                <a:cs typeface="Arial" panose="020B0604020202020204" pitchFamily="34" charset="0"/>
              </a:rPr>
            </a:br>
            <a:br>
              <a:rPr lang="en-US" sz="2400" dirty="0">
                <a:solidFill>
                  <a:schemeClr val="accent6">
                    <a:lumMod val="50000"/>
                  </a:schemeClr>
                </a:solidFill>
                <a:latin typeface="Arial" panose="020B0604020202020204" pitchFamily="34" charset="0"/>
                <a:cs typeface="Arial" panose="020B0604020202020204" pitchFamily="34" charset="0"/>
              </a:rPr>
            </a:br>
            <a:br>
              <a:rPr lang="en-US" sz="3200" dirty="0">
                <a:solidFill>
                  <a:schemeClr val="accent6">
                    <a:lumMod val="50000"/>
                  </a:schemeClr>
                </a:solidFill>
                <a:latin typeface="Baskerville Old Face" panose="02020602080505020303" pitchFamily="18" charset="0"/>
              </a:rPr>
            </a:br>
            <a:endParaRPr lang="en-US" sz="3200" dirty="0">
              <a:solidFill>
                <a:schemeClr val="accent6">
                  <a:lumMod val="50000"/>
                </a:schemeClr>
              </a:solidFill>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BACKGROUND</a:t>
            </a:r>
          </a:p>
        </p:txBody>
      </p:sp>
    </p:spTree>
    <p:extLst>
      <p:ext uri="{BB962C8B-B14F-4D97-AF65-F5344CB8AC3E}">
        <p14:creationId xmlns:p14="http://schemas.microsoft.com/office/powerpoint/2010/main" val="38423176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6" y="1709271"/>
            <a:ext cx="6232398" cy="4674751"/>
          </a:xfrm>
        </p:spPr>
        <p:txBody>
          <a:bodyPr vert="horz" lIns="91440" tIns="45720" rIns="91440" bIns="45720" rtlCol="0" anchor="ctr">
            <a:normAutofit fontScale="90000"/>
          </a:bodyPr>
          <a:lstStyle/>
          <a:p>
            <a:pPr lvl="0"/>
            <a:r>
              <a:rPr lang="en-US" sz="2400" b="1" u="sng" dirty="0">
                <a:solidFill>
                  <a:schemeClr val="accent3">
                    <a:lumMod val="75000"/>
                  </a:schemeClr>
                </a:solidFill>
                <a:latin typeface="+mn-lt"/>
                <a:cs typeface="Arial" panose="020B0604020202020204" pitchFamily="34" charset="0"/>
              </a:rPr>
              <a:t>5 BUCKETS</a:t>
            </a:r>
            <a:br>
              <a:rPr lang="en-US" sz="2000" dirty="0">
                <a:solidFill>
                  <a:schemeClr val="accent3">
                    <a:lumMod val="75000"/>
                  </a:schemeClr>
                </a:solidFill>
                <a:latin typeface="+mn-lt"/>
                <a:cs typeface="Arial" panose="020B0604020202020204" pitchFamily="34" charset="0"/>
              </a:rPr>
            </a:br>
            <a:br>
              <a:rPr lang="en-US" sz="2000" dirty="0">
                <a:solidFill>
                  <a:schemeClr val="accent3">
                    <a:lumMod val="75000"/>
                  </a:schemeClr>
                </a:solidFill>
                <a:latin typeface="+mn-lt"/>
                <a:cs typeface="Arial" panose="020B0604020202020204" pitchFamily="34" charset="0"/>
              </a:rPr>
            </a:br>
            <a:r>
              <a:rPr lang="en-US" sz="1800" dirty="0">
                <a:solidFill>
                  <a:schemeClr val="bg1"/>
                </a:solidFill>
                <a:latin typeface="+mn-lt"/>
              </a:rPr>
              <a:t>(1) Discuss the ever-changing COVID19 financial packages offered to physicians</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(2) Understand key principles to HR Management of COVID19 issues – including temporarily parting with and returning staff to employment</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(3) Gain telemedicine guidance.</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(4) Review OSHA guidance for medical practices</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(5) Recognize tips on keeping patients engaged, informed, and healthy during this tumultuous time while adding value to your practice</a:t>
            </a:r>
            <a:br>
              <a:rPr lang="en-US" sz="2000" dirty="0">
                <a:solidFill>
                  <a:schemeClr val="bg1"/>
                </a:solidFill>
                <a:latin typeface="+mn-lt"/>
              </a:rPr>
            </a:br>
            <a:br>
              <a:rPr lang="en-US" sz="2000" dirty="0">
                <a:solidFill>
                  <a:schemeClr val="bg1"/>
                </a:solidFill>
                <a:latin typeface="+mn-lt"/>
                <a:cs typeface="Arial" panose="020B0604020202020204" pitchFamily="34" charset="0"/>
              </a:rPr>
            </a:br>
            <a:br>
              <a:rPr lang="en-US" sz="2400" dirty="0">
                <a:solidFill>
                  <a:schemeClr val="accent6">
                    <a:lumMod val="50000"/>
                  </a:schemeClr>
                </a:solidFill>
                <a:latin typeface="Arial" panose="020B0604020202020204" pitchFamily="34" charset="0"/>
                <a:cs typeface="Arial" panose="020B0604020202020204" pitchFamily="34" charset="0"/>
              </a:rPr>
            </a:br>
            <a:br>
              <a:rPr lang="en-US" sz="3200" dirty="0">
                <a:solidFill>
                  <a:schemeClr val="accent6">
                    <a:lumMod val="50000"/>
                  </a:schemeClr>
                </a:solidFill>
                <a:latin typeface="Baskerville Old Face" panose="02020602080505020303" pitchFamily="18" charset="0"/>
              </a:rPr>
            </a:br>
            <a:endParaRPr lang="en-US" sz="3200" dirty="0">
              <a:solidFill>
                <a:schemeClr val="accent6">
                  <a:lumMod val="50000"/>
                </a:schemeClr>
              </a:solidFill>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OBJECTIVES</a:t>
            </a:r>
          </a:p>
        </p:txBody>
      </p:sp>
    </p:spTree>
    <p:extLst>
      <p:ext uri="{BB962C8B-B14F-4D97-AF65-F5344CB8AC3E}">
        <p14:creationId xmlns:p14="http://schemas.microsoft.com/office/powerpoint/2010/main" val="42844935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1" name="Freeform: Shape 20">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3"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2F9E463-262F-4A72-BADF-C1EB172F5376}"/>
              </a:ext>
            </a:extLst>
          </p:cNvPr>
          <p:cNvSpPr>
            <a:spLocks noGrp="1"/>
          </p:cNvSpPr>
          <p:nvPr>
            <p:ph type="title"/>
          </p:nvPr>
        </p:nvSpPr>
        <p:spPr>
          <a:xfrm>
            <a:off x="5334476" y="1104757"/>
            <a:ext cx="6232398" cy="5954325"/>
          </a:xfrm>
        </p:spPr>
        <p:txBody>
          <a:bodyPr vert="horz" lIns="91440" tIns="45720" rIns="91440" bIns="45720" rtlCol="0" anchor="ctr">
            <a:normAutofit fontScale="90000"/>
          </a:bodyPr>
          <a:lstStyle/>
          <a:p>
            <a:pPr lvl="0"/>
            <a:br>
              <a:rPr lang="en-US" sz="2000" dirty="0">
                <a:solidFill>
                  <a:schemeClr val="accent3">
                    <a:lumMod val="75000"/>
                  </a:schemeClr>
                </a:solidFill>
                <a:latin typeface="+mn-lt"/>
                <a:cs typeface="Arial" panose="020B0604020202020204" pitchFamily="34" charset="0"/>
              </a:rPr>
            </a:br>
            <a:r>
              <a:rPr lang="en-US" sz="1800" dirty="0">
                <a:solidFill>
                  <a:schemeClr val="bg1"/>
                </a:solidFill>
                <a:latin typeface="+mn-lt"/>
              </a:rPr>
              <a:t>(1)  Implement a process for rapid decision-making and planning.  </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(2)  Understand your practice’s insurance coverage for COVID-19 related liabilities.</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(3)  Evaluate ongoing financial obligations.  Decide where to scale back and where not to.</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(4) Make a financial contingency plan.</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(5) Assess current future supply needs.</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(6) Understand how to continue business operations.</a:t>
            </a:r>
            <a:br>
              <a:rPr lang="en-US" sz="1800" dirty="0">
                <a:solidFill>
                  <a:schemeClr val="bg1"/>
                </a:solidFill>
                <a:latin typeface="+mn-lt"/>
              </a:rPr>
            </a:br>
            <a:br>
              <a:rPr lang="en-US" sz="1800" dirty="0">
                <a:solidFill>
                  <a:schemeClr val="bg1"/>
                </a:solidFill>
                <a:latin typeface="+mn-lt"/>
              </a:rPr>
            </a:br>
            <a:r>
              <a:rPr lang="en-US" sz="1800" dirty="0">
                <a:solidFill>
                  <a:schemeClr val="bg1"/>
                </a:solidFill>
                <a:latin typeface="+mn-lt"/>
              </a:rPr>
              <a:t>(7) Consolidate administrative resources, including coding tools.</a:t>
            </a:r>
            <a:br>
              <a:rPr lang="en-US" sz="2000" dirty="0">
                <a:solidFill>
                  <a:schemeClr val="bg1"/>
                </a:solidFill>
                <a:latin typeface="+mn-lt"/>
              </a:rPr>
            </a:br>
            <a:br>
              <a:rPr lang="en-US" sz="2000" dirty="0">
                <a:solidFill>
                  <a:schemeClr val="bg1"/>
                </a:solidFill>
                <a:latin typeface="+mn-lt"/>
                <a:cs typeface="Arial" panose="020B0604020202020204" pitchFamily="34" charset="0"/>
              </a:rPr>
            </a:br>
            <a:br>
              <a:rPr lang="en-US" sz="2400" dirty="0">
                <a:solidFill>
                  <a:schemeClr val="accent6">
                    <a:lumMod val="50000"/>
                  </a:schemeClr>
                </a:solidFill>
                <a:latin typeface="Arial" panose="020B0604020202020204" pitchFamily="34" charset="0"/>
                <a:cs typeface="Arial" panose="020B0604020202020204" pitchFamily="34" charset="0"/>
              </a:rPr>
            </a:br>
            <a:br>
              <a:rPr lang="en-US" sz="3200" dirty="0">
                <a:solidFill>
                  <a:schemeClr val="accent6">
                    <a:lumMod val="50000"/>
                  </a:schemeClr>
                </a:solidFill>
                <a:latin typeface="Baskerville Old Face" panose="02020602080505020303" pitchFamily="18" charset="0"/>
              </a:rPr>
            </a:br>
            <a:endParaRPr lang="en-US" sz="3200" dirty="0">
              <a:solidFill>
                <a:schemeClr val="accent6">
                  <a:lumMod val="50000"/>
                </a:schemeClr>
              </a:solidFill>
            </a:endParaRPr>
          </a:p>
        </p:txBody>
      </p:sp>
      <p:sp>
        <p:nvSpPr>
          <p:cNvPr id="4" name="Text Placeholder 3">
            <a:extLst>
              <a:ext uri="{FF2B5EF4-FFF2-40B4-BE49-F238E27FC236}">
                <a16:creationId xmlns:a16="http://schemas.microsoft.com/office/drawing/2014/main" id="{CFFA8E16-B94E-4829-BDC2-C59368EEFCC3}"/>
              </a:ext>
            </a:extLst>
          </p:cNvPr>
          <p:cNvSpPr>
            <a:spLocks noGrp="1"/>
          </p:cNvSpPr>
          <p:nvPr>
            <p:ph type="body" idx="1"/>
          </p:nvPr>
        </p:nvSpPr>
        <p:spPr>
          <a:xfrm>
            <a:off x="625126" y="1195115"/>
            <a:ext cx="3812291" cy="4467770"/>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The plan (AMA)</a:t>
            </a:r>
          </a:p>
        </p:txBody>
      </p:sp>
    </p:spTree>
    <p:extLst>
      <p:ext uri="{BB962C8B-B14F-4D97-AF65-F5344CB8AC3E}">
        <p14:creationId xmlns:p14="http://schemas.microsoft.com/office/powerpoint/2010/main" val="7647402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SketchyVTI">
  <a:themeElements>
    <a:clrScheme name="AnalogousFromRegularSeedLeftStep">
      <a:dk1>
        <a:srgbClr val="000000"/>
      </a:dk1>
      <a:lt1>
        <a:srgbClr val="FFFFFF"/>
      </a:lt1>
      <a:dk2>
        <a:srgbClr val="243441"/>
      </a:dk2>
      <a:lt2>
        <a:srgbClr val="E5E8E2"/>
      </a:lt2>
      <a:accent1>
        <a:srgbClr val="904DC3"/>
      </a:accent1>
      <a:accent2>
        <a:srgbClr val="6050BA"/>
      </a:accent2>
      <a:accent3>
        <a:srgbClr val="4D6CC3"/>
      </a:accent3>
      <a:accent4>
        <a:srgbClr val="3B8BB1"/>
      </a:accent4>
      <a:accent5>
        <a:srgbClr val="46B3A8"/>
      </a:accent5>
      <a:accent6>
        <a:srgbClr val="3BB175"/>
      </a:accent6>
      <a:hlink>
        <a:srgbClr val="5A9230"/>
      </a:hlink>
      <a:folHlink>
        <a:srgbClr val="7F7F7F"/>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0</TotalTime>
  <Words>2564</Words>
  <Application>Microsoft Office PowerPoint</Application>
  <PresentationFormat>Widescreen</PresentationFormat>
  <Paragraphs>90</Paragraphs>
  <Slides>29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Baskerville Old Face</vt:lpstr>
      <vt:lpstr>Century Gothic</vt:lpstr>
      <vt:lpstr>Modern Love</vt:lpstr>
      <vt:lpstr>The Hand</vt:lpstr>
      <vt:lpstr>Wingdings 3</vt:lpstr>
      <vt:lpstr>Ion Boardroom</vt:lpstr>
      <vt:lpstr>SketchyVTI</vt:lpstr>
      <vt:lpstr>PowerPoint Presentation</vt:lpstr>
      <vt:lpstr>PowerPoint Presentation</vt:lpstr>
      <vt:lpstr>PowerPoint Presentation</vt:lpstr>
      <vt:lpstr>    The COVID Conundrum: Pushing Through Capably &amp; Compliantly</vt:lpstr>
      <vt:lpstr> (1) If you cannot hear this webinar:    (a)  Turn up your computer speaker volume; OR    (b)  Make sure that the proper speaker source is       selected for viewing experience  (2)  If you would like to receive the slides from this    presentation, please contact the firm at:  Info@DocAdvocates.com   (3) Mute your microphones  (4)  Type any questions in the Chat Box    </vt:lpstr>
      <vt:lpstr>   </vt:lpstr>
      <vt:lpstr> General Counsel for: - Medical/Dental Staffs  * Morristown Medical Center  * Chilton Medical Center  * Hackettstown Medical Center  * Newton Medical Center  * Hackensack Meridian Health Palisades Medical Center  * CarePoint Health Hoboken University Medical Center  * CarePoint Health Christ Hospital - NJ Association of Osteopathic Physicians &amp; Surgeons - NJ Psychiatric Association - NJ Podiatric Medical Society - Professional Assistance Program of New Jersey - NJ Chapter of American Society of Addiction Medicine   Exclusively represent physicians and other licensed healthcare professionals, facilities, &amp; associations  Licensure actions; investigations; audits; fee and reimbursement disputes; fee negotiations; OON arbitrations; practice sales; physician contracting; litigation; employment matters; online reputation services; coding; HIPAA &amp; OSHA; regulatory compliance; policy &amp; compliance manuals; white collar criminal defense; mock compliance inspections    </vt:lpstr>
      <vt:lpstr>5 BUCKETS  (1) Discuss the ever-changing COVID19 financial packages offered to physicians  (2) Understand key principles to HR Management of COVID19 issues – including temporarily parting with and returning staff to employment  (3) Gain telemedicine guidance.  (4) Review OSHA guidance for medical practices  (5) Recognize tips on keeping patients engaged, informed, and healthy during this tumultuous time while adding value to your practice    </vt:lpstr>
      <vt:lpstr> (1)  Implement a process for rapid decision-making and planning.    (2)  Understand your practice’s insurance coverage for COVID-19 related liabilities.  (3)  Evaluate ongoing financial obligations.  Decide where to scale back and where not to.  (4) Make a financial contingency plan.  (5) Assess current future supply needs.  (6) Understand how to continue business operations.  (7) Consolidate administrative resources, including coding tools.    </vt:lpstr>
      <vt:lpstr> (8)  Manage workflow (now that elective surgeries and non-essential medical services have or will cease).  (9) Utilize digital health tools (i.e., telehealth &amp; remote patient monitoring).  (10) Communicate guidelines for employees.  (11) Furlough if necessary.  (12) Stay abreast of new care delivery flexibilities.  (13) Prepare for exposure incidents.  (14) Implement COVID-19 specific protocols.       </vt:lpstr>
      <vt:lpstr>New Jersey Economic Development Authority (NJEDA) offers loans and grants to small businesses.  NJEDA grants limited to $5,000 and medical practices / physicians may not be eligible.  NJEDA loans require personal guarantees and collateral.    https://faq.business.nj.gov/en/collections/2198378-information-for-nj-businesses-on-the-coronavirus-outbreak  Bottom Line: Federal Loans Preferable     </vt:lpstr>
      <vt:lpstr> Economic Injury Disaster Loans (EIDL) are available through the Small Business Administration (SBA).    There are EIDL Loans and EIDL Advance Loans*  (* = no longer available)  Low Interest  Must show need &amp; collateral  Less limitations:  Not limited to payroll and other qualifying purposes  There is no longer a forgivable advance grant component  Apply directly through the SBA: https://covid19relief.sba.gov/#/     </vt:lpstr>
      <vt:lpstr> On March 30, 2020, President Trump signed the CARES Act into law.  The Paycheck Protection Program (PPP) implemented by this legislation allows for low and no-interest forgivable loans to be available through FDIC accredited banks to small businesses and some independent contractors if staff is not laid off (or hired immediately back) and the funding is used for limited purposes.   Call your CPAs and your banks!  Not too late to apply!  Applications should be submitted promptly, and most banks are churning out a quick turnaround.  Note: You may have to apply for business continuation coverage first!  (and get denied).      </vt:lpstr>
      <vt:lpstr> Qualifying Purposes:  Payroll costs (as defined in the Small Business Act)*  Costs related to the continuation of group health care benefits during periods of paid sick, medical or family leave, and insurance premiums  Mortgage interest payments (but not mortgage prepayments or principal payments), rent payments, and utility payments  Interest payments on any other debt obligations that were incurred before February 15, 2020  Refinancing an SBA EIDL loan made between January 31, 2020 and April 3, 2020       </vt:lpstr>
      <vt:lpstr>Thou Shalt Be Forgiven?   - Read the fine print - Properly use loan proceeds for qualifying purposes - Employee and compensation levels are maintained - Comply!  Forgiveness Decreases If …  - You reduce your employee head count - You decrease salaries and wages by more than 25% for any employee making less than $100,000 in 2019.  * You have until June 30th to restore your full-time employment and salary levels for any changes made between February 15, 2020 and April 26, 2020.          </vt:lpstr>
      <vt:lpstr>If the Loan Proceeds are Misused:   - Repayment  - Subject to additional liability such as charges for fraud  - SBA has recourse against any shareholder, member or partner for unauthorized use     </vt:lpstr>
      <vt:lpstr>  UPDATE:  As of April 30th, the IRS mandated that expenses for which PPP proceeds are utilized are NOT DEDUCTIBLE.  (This is evolving.)       </vt:lpstr>
      <vt:lpstr>      </vt:lpstr>
      <vt:lpstr> Medical practices are facing a complete downturn in patient volume.    No Patients = No $  Employees (Categories):  (a) Don’t feel comfortable coming in due to    COVID19 concerns;  (b) Can’t come in because they have (or may    have been exposed to) COVID19;  (c)  Can’t come in because they have children    whose schools have been closed; OR  (d) You cannot afford to keep them on payroll.  Be sensitive to your staff but seek guidance when making decisions regarding them during this time.  </vt:lpstr>
      <vt:lpstr>You cannot force any employee to come in during this pandemic.  If they do not feel comfortable coming in, then you may wish to consider furloughing them.    Employees who have COVID-19 or are suspected to have been exposed to it cannot be compelled to come in.  Depending on the circumstances, they would (i) continue to be paid, (ii) go out on temporary disability, or (iii) in rare circumstances may be furloughed.  “Tune in” to your State &amp; National Department of Labor’s Guidelines.  Advise furloughed employees to file for unemployment.  *Be mindful that it may be advisable not to furlough staff if it will qualify your practice for maximum benefits of State or Federal funding through various stimulus and bailout packages.    </vt:lpstr>
      <vt:lpstr>When the coast is clear … Hire. Them. Back.   When is that?  The answer varies practice-to-practice  If you received PPP, no later than December 31st      </vt:lpstr>
      <vt:lpstr>A separate webinar.  The floodgates have been lifted.  Following a “stall” in payments, Medicare and commercial payors are paying.  While telemedicine may be here to stay in a more prevalent form than before, the relaxed requirements will “snap back” into strict place following the pandemic resolution.   *For prescribers of CDS, the rules of the Prescription Monitoring Program and heightened SAMHSA parameters still apply!     </vt:lpstr>
      <vt:lpstr>The landscape is ever-changing.  In early April, OSHA announced that employers just had to show a “good faith” effort to comply with OSHA standards in order to pass muster during this pandemic.  With parts of the country opening back up, last week OSHA launched a massive healthcare centric COVID19 inspection effort.  Since early May, there have been 266 OSHA inspections of NJ medical practices and hospitals – prompted by concerned workers.  Be safe, be smart, be clean, be cautious.      </vt:lpstr>
      <vt:lpstr>Many employers are downsizing permanently.  Many employers are furloughing contracted doctors temporarily.  On the one hand, employers cannot pay contracted physicians if there is no money to pay due to COVID distress.  On the other hand, employed physicians with contracts have contractual rights to payment.  Revisit contracts now.  (i.e., pandemic, force majeure, separation, and arbitration provisions).       </vt:lpstr>
      <vt:lpstr>   People are turning to record numbers of medical professionals and platforms for insight, recommendations, and support.  Support comes in different ways:  (i)   Blogs  (ii)  Articles  (iii) Cited updates from medical and                governmental resources  Include respected COVID-19 guidance and tips for good health on your site.    Cite your site on social media!  Consider an active Twitter feed on your site.</vt:lpstr>
      <vt:lpstr> One of the biggest ASSETS to your practice is Social Media.  COVID-19 social distancing means a large percentage of the population (adults, parents of pediatric patients, children, and forums) are turning to all vehicles of social media for news, updates, and information.  While patient encounters are down, reminding patients and prospective patients that you are “tuned in” is an invaluable tool.  Increases exposure &amp; word of mouth   </vt:lpstr>
      <vt:lpstr>Downsize staff if necessary.  Handle with care.  Seek guidance from CPAs, Brokers, and your Bank.  Review and apply for your business continuation coverage (and challenge, if warranted).  Explore State &amp; Federal Loan &amp; Grant Options.  Utilize HHS proceeds appropriately  Telemedicine will be strict again someday.  OSHA is strict now.  Re-evaluate employment and independent contractor contracts in place   Your Web Presence (Website / Social Media) are the strongest proactive tools in your arsenal during this pandemic and hereafter.  </vt:lpstr>
      <vt:lpstr>Nan Gallagher, JD, Esquire Nan@DocAdvocates.com 973.998.8494 (Office) 973.229.7876 (Mobile) DocAdvocates.com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2020-03-02T16:54:06Z</dcterms:created>
  <dcterms:modified xsi:type="dcterms:W3CDTF">2020-07-22T23:40:16Z</dcterms:modified>
</cp:coreProperties>
</file>